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7" r:id="rId2"/>
    <p:sldId id="258" r:id="rId3"/>
    <p:sldId id="259" r:id="rId4"/>
    <p:sldId id="302" r:id="rId5"/>
    <p:sldId id="260" r:id="rId6"/>
    <p:sldId id="282" r:id="rId7"/>
    <p:sldId id="283" r:id="rId8"/>
    <p:sldId id="299" r:id="rId9"/>
    <p:sldId id="284" r:id="rId10"/>
    <p:sldId id="288" r:id="rId11"/>
    <p:sldId id="291" r:id="rId12"/>
    <p:sldId id="292" r:id="rId13"/>
    <p:sldId id="300" r:id="rId14"/>
    <p:sldId id="301" r:id="rId15"/>
    <p:sldId id="261" r:id="rId16"/>
    <p:sldId id="264" r:id="rId17"/>
    <p:sldId id="265" r:id="rId18"/>
    <p:sldId id="267" r:id="rId19"/>
    <p:sldId id="266" r:id="rId20"/>
    <p:sldId id="297" r:id="rId21"/>
    <p:sldId id="298" r:id="rId22"/>
    <p:sldId id="295"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725" autoAdjust="0"/>
  </p:normalViewPr>
  <p:slideViewPr>
    <p:cSldViewPr snapToGrid="0">
      <p:cViewPr>
        <p:scale>
          <a:sx n="53" d="100"/>
          <a:sy n="53" d="100"/>
        </p:scale>
        <p:origin x="1161"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3C4A37-6E0D-465A-8F3E-93E61BFCE65A}" type="datetimeFigureOut">
              <a:rPr lang="zh-CN" altLang="en-US" smtClean="0"/>
              <a:t>2019/1/23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E2E8DA-37DE-41A5-9027-A980E29B9C4C}" type="slidenum">
              <a:rPr lang="zh-CN" altLang="en-US" smtClean="0"/>
              <a:t>‹#›</a:t>
            </a:fld>
            <a:endParaRPr lang="zh-CN" altLang="en-US"/>
          </a:p>
        </p:txBody>
      </p:sp>
    </p:spTree>
    <p:extLst>
      <p:ext uri="{BB962C8B-B14F-4D97-AF65-F5344CB8AC3E}">
        <p14:creationId xmlns:p14="http://schemas.microsoft.com/office/powerpoint/2010/main" val="690334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首先要向大家说明的一点是这是一个的非常初步的工作，我这里讲的更多的也是前期的调研和初步的结果，说的不好说的不对的地方，请大家批评指正。</a:t>
            </a:r>
            <a:endParaRPr lang="zh-CN" altLang="en-US" dirty="0"/>
          </a:p>
        </p:txBody>
      </p:sp>
      <p:sp>
        <p:nvSpPr>
          <p:cNvPr id="4" name="灯片编号占位符 3"/>
          <p:cNvSpPr>
            <a:spLocks noGrp="1"/>
          </p:cNvSpPr>
          <p:nvPr>
            <p:ph type="sldNum" sz="quarter" idx="10"/>
          </p:nvPr>
        </p:nvSpPr>
        <p:spPr/>
        <p:txBody>
          <a:bodyPr/>
          <a:lstStyle/>
          <a:p>
            <a:fld id="{48E2E8DA-37DE-41A5-9027-A980E29B9C4C}" type="slidenum">
              <a:rPr lang="zh-CN" altLang="en-US" smtClean="0"/>
              <a:t>2</a:t>
            </a:fld>
            <a:endParaRPr lang="zh-CN" altLang="en-US"/>
          </a:p>
        </p:txBody>
      </p:sp>
    </p:spTree>
    <p:extLst>
      <p:ext uri="{BB962C8B-B14F-4D97-AF65-F5344CB8AC3E}">
        <p14:creationId xmlns:p14="http://schemas.microsoft.com/office/powerpoint/2010/main" val="865691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我们来看什么是强化学习。强化学习是指智能体通过和环境的交互来不断提高智能体的决策能力。我们来看看这个漫画啊，智能体一开始脑袋空空，不知道该如何决策，然后在环境中不断试错，通过环境的反馈来学得决策的知识，下一次面临决策的时候就有思想了。下面这张图就是最长用来介绍强化学习的图，强化学习有</a:t>
            </a:r>
            <a:r>
              <a:rPr lang="en-US" altLang="zh-CN" dirty="0" smtClean="0"/>
              <a:t>5</a:t>
            </a:r>
            <a:r>
              <a:rPr lang="zh-CN" altLang="en-US" dirty="0" smtClean="0"/>
              <a:t>大重要要素，分别是智能体、环境、状态、动作、奖励。智能体根据当前的状态选择一个动作，该动作在环境中执行之后，有一个反馈，智能体再根据当前的奖赏来调整自身的策略。因为这里面主要用到的是进化策略的强化学习，这里就简单的介绍下什么是进化算法。进化算法是</a:t>
            </a:r>
            <a:endParaRPr lang="zh-CN" altLang="en-US" dirty="0"/>
          </a:p>
        </p:txBody>
      </p:sp>
      <p:sp>
        <p:nvSpPr>
          <p:cNvPr id="4" name="灯片编号占位符 3"/>
          <p:cNvSpPr>
            <a:spLocks noGrp="1"/>
          </p:cNvSpPr>
          <p:nvPr>
            <p:ph type="sldNum" sz="quarter" idx="10"/>
          </p:nvPr>
        </p:nvSpPr>
        <p:spPr/>
        <p:txBody>
          <a:bodyPr/>
          <a:lstStyle/>
          <a:p>
            <a:fld id="{48E2E8DA-37DE-41A5-9027-A980E29B9C4C}" type="slidenum">
              <a:rPr lang="zh-CN" altLang="en-US" smtClean="0"/>
              <a:t>3</a:t>
            </a:fld>
            <a:endParaRPr lang="zh-CN" altLang="en-US"/>
          </a:p>
        </p:txBody>
      </p:sp>
    </p:spTree>
    <p:extLst>
      <p:ext uri="{BB962C8B-B14F-4D97-AF65-F5344CB8AC3E}">
        <p14:creationId xmlns:p14="http://schemas.microsoft.com/office/powerpoint/2010/main" val="754079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强化学习的应用调研，我主要看了张琦师姐推荐的一本书叫做强化学习在阿里的技术演进与业务创新。书里面也讲了一些强化学习大致可以用在什么样的场景中。比如说可以用在搜索中，用户搜索是一个动态的过程，比如说用户每次请求</a:t>
            </a:r>
            <a:r>
              <a:rPr lang="en-US" altLang="zh-CN" sz="1200" kern="1200" dirty="0" smtClean="0">
                <a:solidFill>
                  <a:schemeClr val="tx1"/>
                </a:solidFill>
                <a:effectLst/>
                <a:latin typeface="+mn-lt"/>
                <a:ea typeface="+mn-ea"/>
                <a:cs typeface="+mn-cs"/>
              </a:rPr>
              <a:t>PV</a:t>
            </a:r>
            <a:r>
              <a:rPr lang="zh-CN" altLang="zh-CN" sz="1200" kern="1200" dirty="0" smtClean="0">
                <a:solidFill>
                  <a:schemeClr val="tx1"/>
                </a:solidFill>
                <a:effectLst/>
                <a:latin typeface="+mn-lt"/>
                <a:ea typeface="+mn-ea"/>
                <a:cs typeface="+mn-cs"/>
              </a:rPr>
              <a:t>时，</a:t>
            </a:r>
            <a:r>
              <a:rPr lang="en-US" altLang="zh-CN" sz="1200" kern="1200" dirty="0" smtClean="0">
                <a:solidFill>
                  <a:schemeClr val="tx1"/>
                </a:solidFill>
                <a:effectLst/>
                <a:latin typeface="+mn-lt"/>
                <a:ea typeface="+mn-ea"/>
                <a:cs typeface="+mn-cs"/>
              </a:rPr>
              <a:t>Agent</a:t>
            </a:r>
            <a:r>
              <a:rPr lang="zh-CN" altLang="zh-CN" sz="1200" kern="1200" dirty="0" smtClean="0">
                <a:solidFill>
                  <a:schemeClr val="tx1"/>
                </a:solidFill>
                <a:effectLst/>
                <a:latin typeface="+mn-lt"/>
                <a:ea typeface="+mn-ea"/>
                <a:cs typeface="+mn-cs"/>
              </a:rPr>
              <a:t>做出相应的排序决策，再根据用户对</a:t>
            </a:r>
            <a:r>
              <a:rPr lang="en-US" altLang="zh-CN" sz="1200" kern="1200" dirty="0" smtClean="0">
                <a:solidFill>
                  <a:schemeClr val="tx1"/>
                </a:solidFill>
                <a:effectLst/>
                <a:latin typeface="+mn-lt"/>
                <a:ea typeface="+mn-ea"/>
                <a:cs typeface="+mn-cs"/>
              </a:rPr>
              <a:t>Agent</a:t>
            </a:r>
            <a:r>
              <a:rPr lang="zh-CN" altLang="zh-CN" sz="1200" kern="1200" dirty="0" smtClean="0">
                <a:solidFill>
                  <a:schemeClr val="tx1"/>
                </a:solidFill>
                <a:effectLst/>
                <a:latin typeface="+mn-lt"/>
                <a:ea typeface="+mn-ea"/>
                <a:cs typeface="+mn-cs"/>
              </a:rPr>
              <a:t>排序结果做出的一些反馈信号，当再次接受到用户新的</a:t>
            </a:r>
            <a:r>
              <a:rPr lang="en-US" altLang="zh-CN" sz="1200" kern="1200" dirty="0" smtClean="0">
                <a:solidFill>
                  <a:schemeClr val="tx1"/>
                </a:solidFill>
                <a:effectLst/>
                <a:latin typeface="+mn-lt"/>
                <a:ea typeface="+mn-ea"/>
                <a:cs typeface="+mn-cs"/>
              </a:rPr>
              <a:t>PV</a:t>
            </a:r>
            <a:r>
              <a:rPr lang="zh-CN" altLang="zh-CN" sz="1200" kern="1200" dirty="0" smtClean="0">
                <a:solidFill>
                  <a:schemeClr val="tx1"/>
                </a:solidFill>
                <a:effectLst/>
                <a:latin typeface="+mn-lt"/>
                <a:ea typeface="+mn-ea"/>
                <a:cs typeface="+mn-cs"/>
              </a:rPr>
              <a:t>请求时，</a:t>
            </a:r>
            <a:r>
              <a:rPr lang="en-US" altLang="zh-CN" sz="1200" kern="1200" dirty="0" smtClean="0">
                <a:solidFill>
                  <a:schemeClr val="tx1"/>
                </a:solidFill>
                <a:effectLst/>
                <a:latin typeface="+mn-lt"/>
                <a:ea typeface="+mn-ea"/>
                <a:cs typeface="+mn-cs"/>
              </a:rPr>
              <a:t>Agent</a:t>
            </a:r>
            <a:r>
              <a:rPr lang="zh-CN" altLang="zh-CN" sz="1200" kern="1200" dirty="0" smtClean="0">
                <a:solidFill>
                  <a:schemeClr val="tx1"/>
                </a:solidFill>
                <a:effectLst/>
                <a:latin typeface="+mn-lt"/>
                <a:ea typeface="+mn-ea"/>
                <a:cs typeface="+mn-cs"/>
              </a:rPr>
              <a:t>作出新的排序决策。类似的强化学习还可以用到推荐系统中。智能客服中由于客服与用户的交互过程也需要动态的进行决策。在</a:t>
            </a:r>
            <a:r>
              <a:rPr lang="en-US" altLang="zh-CN" sz="1200" kern="1200" dirty="0" err="1" smtClean="0">
                <a:solidFill>
                  <a:schemeClr val="tx1"/>
                </a:solidFill>
                <a:effectLst/>
                <a:latin typeface="+mn-lt"/>
                <a:ea typeface="+mn-ea"/>
                <a:cs typeface="+mn-cs"/>
              </a:rPr>
              <a:t>oCPC</a:t>
            </a:r>
            <a:r>
              <a:rPr lang="zh-CN" altLang="zh-CN" sz="1200" kern="1200" dirty="0" smtClean="0">
                <a:solidFill>
                  <a:schemeClr val="tx1"/>
                </a:solidFill>
                <a:effectLst/>
                <a:latin typeface="+mn-lt"/>
                <a:ea typeface="+mn-ea"/>
                <a:cs typeface="+mn-cs"/>
              </a:rPr>
              <a:t>中的应用前面讲过了，还有些多智能体的联合优化问题，比如说刚才的搜索场景，刚刚我们是将搜索引擎作为</a:t>
            </a:r>
            <a:r>
              <a:rPr lang="en-US" altLang="zh-CN" sz="1200" kern="1200" dirty="0" smtClean="0">
                <a:solidFill>
                  <a:schemeClr val="tx1"/>
                </a:solidFill>
                <a:effectLst/>
                <a:latin typeface="+mn-lt"/>
                <a:ea typeface="+mn-ea"/>
                <a:cs typeface="+mn-cs"/>
              </a:rPr>
              <a:t>Agent</a:t>
            </a:r>
            <a:r>
              <a:rPr lang="zh-CN" altLang="zh-CN" sz="1200" kern="1200" dirty="0" smtClean="0">
                <a:solidFill>
                  <a:schemeClr val="tx1"/>
                </a:solidFill>
                <a:effectLst/>
                <a:latin typeface="+mn-lt"/>
                <a:ea typeface="+mn-ea"/>
                <a:cs typeface="+mn-cs"/>
              </a:rPr>
              <a:t>有不断的学习过程，而对于用户来说，用户也是在不断的搜索过程中得到了学习，可以建立搜索引擎和用户多个智能体，然后一起优化。风险商品流量调控这里的场景就是指在稳定大盘的情况下，降低当前</a:t>
            </a:r>
            <a:r>
              <a:rPr lang="en-US" altLang="zh-CN" sz="1200" kern="1200" dirty="0" smtClean="0">
                <a:solidFill>
                  <a:schemeClr val="tx1"/>
                </a:solidFill>
                <a:effectLst/>
                <a:latin typeface="+mn-lt"/>
                <a:ea typeface="+mn-ea"/>
                <a:cs typeface="+mn-cs"/>
              </a:rPr>
              <a:t>query</a:t>
            </a:r>
            <a:r>
              <a:rPr lang="zh-CN" altLang="zh-CN" sz="1200" kern="1200" dirty="0" smtClean="0">
                <a:solidFill>
                  <a:schemeClr val="tx1"/>
                </a:solidFill>
                <a:effectLst/>
                <a:latin typeface="+mn-lt"/>
                <a:ea typeface="+mn-ea"/>
                <a:cs typeface="+mn-cs"/>
              </a:rPr>
              <a:t>下的风险商量流量。这也是个典型的序列决策问题，非常适合于强化学习的框架。</a:t>
            </a:r>
          </a:p>
          <a:p>
            <a:endParaRPr lang="zh-CN" altLang="en-US" dirty="0"/>
          </a:p>
        </p:txBody>
      </p:sp>
      <p:sp>
        <p:nvSpPr>
          <p:cNvPr id="4" name="灯片编号占位符 3"/>
          <p:cNvSpPr>
            <a:spLocks noGrp="1"/>
          </p:cNvSpPr>
          <p:nvPr>
            <p:ph type="sldNum" sz="quarter" idx="10"/>
          </p:nvPr>
        </p:nvSpPr>
        <p:spPr/>
        <p:txBody>
          <a:bodyPr/>
          <a:lstStyle/>
          <a:p>
            <a:fld id="{EFD37174-C859-4E5E-9FF4-C9DFB98E5088}" type="slidenum">
              <a:rPr lang="zh-CN" altLang="en-US" smtClean="0"/>
              <a:t>4</a:t>
            </a:fld>
            <a:endParaRPr lang="zh-CN" altLang="en-US"/>
          </a:p>
        </p:txBody>
      </p:sp>
    </p:spTree>
    <p:extLst>
      <p:ext uri="{BB962C8B-B14F-4D97-AF65-F5344CB8AC3E}">
        <p14:creationId xmlns:p14="http://schemas.microsoft.com/office/powerpoint/2010/main" val="587627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value based</a:t>
            </a:r>
            <a:r>
              <a:rPr lang="zh-CN" altLang="zh-CN" sz="1200" kern="1200" dirty="0" smtClean="0">
                <a:solidFill>
                  <a:schemeClr val="tx1"/>
                </a:solidFill>
                <a:effectLst/>
                <a:latin typeface="+mn-lt"/>
                <a:ea typeface="+mn-ea"/>
                <a:cs typeface="+mn-cs"/>
              </a:rPr>
              <a:t>主要是输出的是所有动作的价值</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根据最高价值来选动作 </a:t>
            </a:r>
            <a:r>
              <a:rPr lang="en-US" altLang="zh-CN" sz="1200" kern="1200" dirty="0" smtClean="0">
                <a:solidFill>
                  <a:schemeClr val="tx1"/>
                </a:solidFill>
                <a:effectLst/>
                <a:latin typeface="+mn-lt"/>
                <a:ea typeface="+mn-ea"/>
                <a:cs typeface="+mn-cs"/>
              </a:rPr>
              <a:t>policy based</a:t>
            </a:r>
            <a:r>
              <a:rPr lang="zh-CN" altLang="zh-CN" sz="1200" kern="1200" dirty="0" smtClean="0">
                <a:solidFill>
                  <a:schemeClr val="tx1"/>
                </a:solidFill>
                <a:effectLst/>
                <a:latin typeface="+mn-lt"/>
                <a:ea typeface="+mn-ea"/>
                <a:cs typeface="+mn-cs"/>
              </a:rPr>
              <a:t>主要是通过感官分析所处的环境</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直接输出下一步要采取的各种动作的概率</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然后根据概率采取行动。</a:t>
            </a:r>
          </a:p>
          <a:p>
            <a:endParaRPr lang="zh-CN" altLang="en-US" dirty="0"/>
          </a:p>
        </p:txBody>
      </p:sp>
      <p:sp>
        <p:nvSpPr>
          <p:cNvPr id="4" name="灯片编号占位符 3"/>
          <p:cNvSpPr>
            <a:spLocks noGrp="1"/>
          </p:cNvSpPr>
          <p:nvPr>
            <p:ph type="sldNum" sz="quarter" idx="10"/>
          </p:nvPr>
        </p:nvSpPr>
        <p:spPr/>
        <p:txBody>
          <a:bodyPr/>
          <a:lstStyle/>
          <a:p>
            <a:fld id="{EFD37174-C859-4E5E-9FF4-C9DFB98E5088}" type="slidenum">
              <a:rPr lang="zh-CN" altLang="en-US" smtClean="0"/>
              <a:t>5</a:t>
            </a:fld>
            <a:endParaRPr lang="zh-CN" altLang="en-US"/>
          </a:p>
        </p:txBody>
      </p:sp>
    </p:spTree>
    <p:extLst>
      <p:ext uri="{BB962C8B-B14F-4D97-AF65-F5344CB8AC3E}">
        <p14:creationId xmlns:p14="http://schemas.microsoft.com/office/powerpoint/2010/main" val="2615203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⼦代是</a:t>
            </a:r>
          </a:p>
          <a:p>
            <a:r>
              <a:rPr lang="zh-CN" altLang="en-US" dirty="0" smtClean="0"/>
              <a:t>通过在多维正态分布</a:t>
            </a:r>
            <a:r>
              <a:rPr lang="en-US" altLang="zh-CN" dirty="0" smtClean="0"/>
              <a:t>N(</a:t>
            </a:r>
            <a:r>
              <a:rPr lang="en-US" altLang="zh-CN" dirty="0" err="1" smtClean="0"/>
              <a:t>m,C</a:t>
            </a:r>
            <a:r>
              <a:rPr lang="en-US" altLang="zh-CN" dirty="0" smtClean="0"/>
              <a:t>) </a:t>
            </a:r>
            <a:r>
              <a:rPr lang="zh-CN" altLang="en-US" dirty="0" smtClean="0"/>
              <a:t>中抽样产⽣，</a:t>
            </a:r>
            <a:r>
              <a:rPr lang="en-US" altLang="zh-CN" dirty="0" smtClean="0"/>
              <a:t>m </a:t>
            </a:r>
            <a:r>
              <a:rPr lang="zh-CN" altLang="en-US" dirty="0" smtClean="0"/>
              <a:t>是种群的均值，</a:t>
            </a:r>
            <a:r>
              <a:rPr lang="en-US" altLang="zh-CN" dirty="0" smtClean="0"/>
              <a:t>C </a:t>
            </a:r>
            <a:r>
              <a:rPr lang="zh-CN" altLang="en-US" dirty="0" smtClean="0"/>
              <a:t>是种群的协⽅差矩</a:t>
            </a:r>
          </a:p>
          <a:p>
            <a:r>
              <a:rPr lang="zh-CN" altLang="en-US" dirty="0" smtClean="0"/>
              <a:t>阵。其中</a:t>
            </a:r>
            <a:r>
              <a:rPr lang="en-US" altLang="zh-CN" dirty="0" smtClean="0"/>
              <a:t>m </a:t>
            </a:r>
            <a:r>
              <a:rPr lang="zh-CN" altLang="en-US" dirty="0" smtClean="0"/>
              <a:t>的不断更新使得获得最优解的似然性最⼤化，协⽅差矩阵</a:t>
            </a:r>
            <a:r>
              <a:rPr lang="en-US" altLang="zh-CN" dirty="0" smtClean="0"/>
              <a:t>C </a:t>
            </a:r>
            <a:r>
              <a:rPr lang="zh-CN" altLang="en-US" dirty="0" smtClean="0"/>
              <a:t>的更新使</a:t>
            </a:r>
          </a:p>
          <a:p>
            <a:r>
              <a:rPr lang="zh-CN" altLang="en-US" dirty="0" smtClean="0"/>
              <a:t>得下⼀成功搜索步的似然最⼤化。协⽅差矩阵</a:t>
            </a:r>
            <a:r>
              <a:rPr lang="en-US" altLang="zh-CN" dirty="0" smtClean="0"/>
              <a:t>C </a:t>
            </a:r>
            <a:r>
              <a:rPr lang="zh-CN" altLang="en-US" dirty="0" smtClean="0"/>
              <a:t>中包含了⼦代群体和⽗代群体均</a:t>
            </a:r>
          </a:p>
          <a:p>
            <a:r>
              <a:rPr lang="zh-CN" altLang="en-US" dirty="0" smtClean="0"/>
              <a:t>值</a:t>
            </a:r>
            <a:r>
              <a:rPr lang="en-US" altLang="zh-CN" dirty="0" smtClean="0"/>
              <a:t>m </a:t>
            </a:r>
            <a:r>
              <a:rPr lang="zh-CN" altLang="en-US" dirty="0" smtClean="0"/>
              <a:t>之间的关系，具有很强的引导性，避免了传统⽅法中⼤量的⽆效变异</a:t>
            </a:r>
            <a:endParaRPr lang="zh-CN" altLang="en-US" dirty="0"/>
          </a:p>
        </p:txBody>
      </p:sp>
      <p:sp>
        <p:nvSpPr>
          <p:cNvPr id="4" name="灯片编号占位符 3"/>
          <p:cNvSpPr>
            <a:spLocks noGrp="1"/>
          </p:cNvSpPr>
          <p:nvPr>
            <p:ph type="sldNum" sz="quarter" idx="10"/>
          </p:nvPr>
        </p:nvSpPr>
        <p:spPr/>
        <p:txBody>
          <a:bodyPr/>
          <a:lstStyle/>
          <a:p>
            <a:fld id="{EFD37174-C859-4E5E-9FF4-C9DFB98E5088}" type="slidenum">
              <a:rPr lang="zh-CN" altLang="en-US" smtClean="0"/>
              <a:t>6</a:t>
            </a:fld>
            <a:endParaRPr lang="zh-CN" altLang="en-US"/>
          </a:p>
        </p:txBody>
      </p:sp>
    </p:spTree>
    <p:extLst>
      <p:ext uri="{BB962C8B-B14F-4D97-AF65-F5344CB8AC3E}">
        <p14:creationId xmlns:p14="http://schemas.microsoft.com/office/powerpoint/2010/main" val="741409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D37174-C859-4E5E-9FF4-C9DFB98E5088}" type="slidenum">
              <a:rPr lang="zh-CN" altLang="en-US" smtClean="0"/>
              <a:t>7</a:t>
            </a:fld>
            <a:endParaRPr lang="zh-CN" altLang="en-US"/>
          </a:p>
        </p:txBody>
      </p:sp>
    </p:spTree>
    <p:extLst>
      <p:ext uri="{BB962C8B-B14F-4D97-AF65-F5344CB8AC3E}">
        <p14:creationId xmlns:p14="http://schemas.microsoft.com/office/powerpoint/2010/main" val="4234198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D37174-C859-4E5E-9FF4-C9DFB98E5088}" type="slidenum">
              <a:rPr lang="zh-CN" altLang="en-US" smtClean="0"/>
              <a:t>8</a:t>
            </a:fld>
            <a:endParaRPr lang="zh-CN" altLang="en-US"/>
          </a:p>
        </p:txBody>
      </p:sp>
    </p:spTree>
    <p:extLst>
      <p:ext uri="{BB962C8B-B14F-4D97-AF65-F5344CB8AC3E}">
        <p14:creationId xmlns:p14="http://schemas.microsoft.com/office/powerpoint/2010/main" val="669143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D37174-C859-4E5E-9FF4-C9DFB98E5088}" type="slidenum">
              <a:rPr lang="zh-CN" altLang="en-US" smtClean="0"/>
              <a:t>9</a:t>
            </a:fld>
            <a:endParaRPr lang="zh-CN" altLang="en-US"/>
          </a:p>
        </p:txBody>
      </p:sp>
    </p:spTree>
    <p:extLst>
      <p:ext uri="{BB962C8B-B14F-4D97-AF65-F5344CB8AC3E}">
        <p14:creationId xmlns:p14="http://schemas.microsoft.com/office/powerpoint/2010/main" val="257726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16D3D60D-06D6-4C01-91DB-770A2065606A}" type="datetimeFigureOut">
              <a:rPr lang="zh-CN" altLang="en-US" smtClean="0"/>
              <a:t>2019/1/23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63383D-20B9-4E4B-8097-129F74ED7300}" type="slidenum">
              <a:rPr lang="zh-CN" altLang="en-US" smtClean="0"/>
              <a:t>‹#›</a:t>
            </a:fld>
            <a:endParaRPr lang="zh-CN" altLang="en-US"/>
          </a:p>
        </p:txBody>
      </p:sp>
    </p:spTree>
    <p:extLst>
      <p:ext uri="{BB962C8B-B14F-4D97-AF65-F5344CB8AC3E}">
        <p14:creationId xmlns:p14="http://schemas.microsoft.com/office/powerpoint/2010/main" val="70747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6D3D60D-06D6-4C01-91DB-770A2065606A}" type="datetimeFigureOut">
              <a:rPr lang="zh-CN" altLang="en-US" smtClean="0"/>
              <a:t>2019/1/23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63383D-20B9-4E4B-8097-129F74ED7300}" type="slidenum">
              <a:rPr lang="zh-CN" altLang="en-US" smtClean="0"/>
              <a:t>‹#›</a:t>
            </a:fld>
            <a:endParaRPr lang="zh-CN" altLang="en-US"/>
          </a:p>
        </p:txBody>
      </p:sp>
    </p:spTree>
    <p:extLst>
      <p:ext uri="{BB962C8B-B14F-4D97-AF65-F5344CB8AC3E}">
        <p14:creationId xmlns:p14="http://schemas.microsoft.com/office/powerpoint/2010/main" val="3411812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6D3D60D-06D6-4C01-91DB-770A2065606A}" type="datetimeFigureOut">
              <a:rPr lang="zh-CN" altLang="en-US" smtClean="0"/>
              <a:t>2019/1/23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63383D-20B9-4E4B-8097-129F74ED7300}" type="slidenum">
              <a:rPr lang="zh-CN" altLang="en-US" smtClean="0"/>
              <a:t>‹#›</a:t>
            </a:fld>
            <a:endParaRPr lang="zh-CN" altLang="en-US"/>
          </a:p>
        </p:txBody>
      </p:sp>
    </p:spTree>
    <p:extLst>
      <p:ext uri="{BB962C8B-B14F-4D97-AF65-F5344CB8AC3E}">
        <p14:creationId xmlns:p14="http://schemas.microsoft.com/office/powerpoint/2010/main" val="3000383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6D3D60D-06D6-4C01-91DB-770A2065606A}" type="datetimeFigureOut">
              <a:rPr lang="zh-CN" altLang="en-US" smtClean="0"/>
              <a:t>2019/1/23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63383D-20B9-4E4B-8097-129F74ED7300}" type="slidenum">
              <a:rPr lang="zh-CN" altLang="en-US" smtClean="0"/>
              <a:t>‹#›</a:t>
            </a:fld>
            <a:endParaRPr lang="zh-CN" altLang="en-US"/>
          </a:p>
        </p:txBody>
      </p:sp>
    </p:spTree>
    <p:extLst>
      <p:ext uri="{BB962C8B-B14F-4D97-AF65-F5344CB8AC3E}">
        <p14:creationId xmlns:p14="http://schemas.microsoft.com/office/powerpoint/2010/main" val="2759853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16D3D60D-06D6-4C01-91DB-770A2065606A}" type="datetimeFigureOut">
              <a:rPr lang="zh-CN" altLang="en-US" smtClean="0"/>
              <a:t>2019/1/23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63383D-20B9-4E4B-8097-129F74ED7300}" type="slidenum">
              <a:rPr lang="zh-CN" altLang="en-US" smtClean="0"/>
              <a:t>‹#›</a:t>
            </a:fld>
            <a:endParaRPr lang="zh-CN" altLang="en-US"/>
          </a:p>
        </p:txBody>
      </p:sp>
    </p:spTree>
    <p:extLst>
      <p:ext uri="{BB962C8B-B14F-4D97-AF65-F5344CB8AC3E}">
        <p14:creationId xmlns:p14="http://schemas.microsoft.com/office/powerpoint/2010/main" val="1154454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6D3D60D-06D6-4C01-91DB-770A2065606A}" type="datetimeFigureOut">
              <a:rPr lang="zh-CN" altLang="en-US" smtClean="0"/>
              <a:t>2019/1/23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63383D-20B9-4E4B-8097-129F74ED7300}" type="slidenum">
              <a:rPr lang="zh-CN" altLang="en-US" smtClean="0"/>
              <a:t>‹#›</a:t>
            </a:fld>
            <a:endParaRPr lang="zh-CN" altLang="en-US"/>
          </a:p>
        </p:txBody>
      </p:sp>
    </p:spTree>
    <p:extLst>
      <p:ext uri="{BB962C8B-B14F-4D97-AF65-F5344CB8AC3E}">
        <p14:creationId xmlns:p14="http://schemas.microsoft.com/office/powerpoint/2010/main" val="3290453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6D3D60D-06D6-4C01-91DB-770A2065606A}" type="datetimeFigureOut">
              <a:rPr lang="zh-CN" altLang="en-US" smtClean="0"/>
              <a:t>2019/1/23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D63383D-20B9-4E4B-8097-129F74ED7300}" type="slidenum">
              <a:rPr lang="zh-CN" altLang="en-US" smtClean="0"/>
              <a:t>‹#›</a:t>
            </a:fld>
            <a:endParaRPr lang="zh-CN" altLang="en-US"/>
          </a:p>
        </p:txBody>
      </p:sp>
    </p:spTree>
    <p:extLst>
      <p:ext uri="{BB962C8B-B14F-4D97-AF65-F5344CB8AC3E}">
        <p14:creationId xmlns:p14="http://schemas.microsoft.com/office/powerpoint/2010/main" val="4087253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6D3D60D-06D6-4C01-91DB-770A2065606A}" type="datetimeFigureOut">
              <a:rPr lang="zh-CN" altLang="en-US" smtClean="0"/>
              <a:t>2019/1/23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D63383D-20B9-4E4B-8097-129F74ED7300}" type="slidenum">
              <a:rPr lang="zh-CN" altLang="en-US" smtClean="0"/>
              <a:t>‹#›</a:t>
            </a:fld>
            <a:endParaRPr lang="zh-CN" altLang="en-US"/>
          </a:p>
        </p:txBody>
      </p:sp>
    </p:spTree>
    <p:extLst>
      <p:ext uri="{BB962C8B-B14F-4D97-AF65-F5344CB8AC3E}">
        <p14:creationId xmlns:p14="http://schemas.microsoft.com/office/powerpoint/2010/main" val="272823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6D3D60D-06D6-4C01-91DB-770A2065606A}" type="datetimeFigureOut">
              <a:rPr lang="zh-CN" altLang="en-US" smtClean="0"/>
              <a:t>2019/1/23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D63383D-20B9-4E4B-8097-129F74ED7300}" type="slidenum">
              <a:rPr lang="zh-CN" altLang="en-US" smtClean="0"/>
              <a:t>‹#›</a:t>
            </a:fld>
            <a:endParaRPr lang="zh-CN" altLang="en-US"/>
          </a:p>
        </p:txBody>
      </p:sp>
    </p:spTree>
    <p:extLst>
      <p:ext uri="{BB962C8B-B14F-4D97-AF65-F5344CB8AC3E}">
        <p14:creationId xmlns:p14="http://schemas.microsoft.com/office/powerpoint/2010/main" val="2180190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6D3D60D-06D6-4C01-91DB-770A2065606A}" type="datetimeFigureOut">
              <a:rPr lang="zh-CN" altLang="en-US" smtClean="0"/>
              <a:t>2019/1/23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63383D-20B9-4E4B-8097-129F74ED7300}" type="slidenum">
              <a:rPr lang="zh-CN" altLang="en-US" smtClean="0"/>
              <a:t>‹#›</a:t>
            </a:fld>
            <a:endParaRPr lang="zh-CN" altLang="en-US"/>
          </a:p>
        </p:txBody>
      </p:sp>
    </p:spTree>
    <p:extLst>
      <p:ext uri="{BB962C8B-B14F-4D97-AF65-F5344CB8AC3E}">
        <p14:creationId xmlns:p14="http://schemas.microsoft.com/office/powerpoint/2010/main" val="4240370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6D3D60D-06D6-4C01-91DB-770A2065606A}" type="datetimeFigureOut">
              <a:rPr lang="zh-CN" altLang="en-US" smtClean="0"/>
              <a:t>2019/1/23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63383D-20B9-4E4B-8097-129F74ED7300}" type="slidenum">
              <a:rPr lang="zh-CN" altLang="en-US" smtClean="0"/>
              <a:t>‹#›</a:t>
            </a:fld>
            <a:endParaRPr lang="zh-CN" altLang="en-US"/>
          </a:p>
        </p:txBody>
      </p:sp>
    </p:spTree>
    <p:extLst>
      <p:ext uri="{BB962C8B-B14F-4D97-AF65-F5344CB8AC3E}">
        <p14:creationId xmlns:p14="http://schemas.microsoft.com/office/powerpoint/2010/main" val="4160834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D3D60D-06D6-4C01-91DB-770A2065606A}" type="datetimeFigureOut">
              <a:rPr lang="zh-CN" altLang="en-US" smtClean="0"/>
              <a:t>2019/1/23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63383D-20B9-4E4B-8097-129F74ED7300}" type="slidenum">
              <a:rPr lang="zh-CN" altLang="en-US" smtClean="0"/>
              <a:t>‹#›</a:t>
            </a:fld>
            <a:endParaRPr lang="zh-CN" altLang="en-US"/>
          </a:p>
        </p:txBody>
      </p:sp>
    </p:spTree>
    <p:extLst>
      <p:ext uri="{BB962C8B-B14F-4D97-AF65-F5344CB8AC3E}">
        <p14:creationId xmlns:p14="http://schemas.microsoft.com/office/powerpoint/2010/main" val="801830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402733"/>
            <a:ext cx="12192000" cy="1128408"/>
          </a:xfrm>
          <a:prstGeom prst="rect">
            <a:avLst/>
          </a:prstGeom>
          <a:solidFill>
            <a:schemeClr val="accent1">
              <a:alpha val="35000"/>
            </a:schemeClr>
          </a:solidFill>
          <a:ln>
            <a:no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1830658" y="1784196"/>
            <a:ext cx="8368990" cy="1591953"/>
          </a:xfrm>
        </p:spPr>
        <p:txBody>
          <a:bodyPr>
            <a:normAutofit/>
          </a:bodyPr>
          <a:lstStyle/>
          <a:p>
            <a:r>
              <a:rPr lang="zh-CN" altLang="en-US" sz="4800" dirty="0" smtClean="0">
                <a:latin typeface="华文新魏" panose="02010800040101010101" pitchFamily="2" charset="-122"/>
                <a:ea typeface="华文新魏" panose="02010800040101010101" pitchFamily="2" charset="-122"/>
                <a:cs typeface="+mn-cs"/>
              </a:rPr>
              <a:t>基于强化学习的实时参数优化</a:t>
            </a:r>
            <a:endParaRPr lang="zh-CN" altLang="en-US" sz="4800" dirty="0">
              <a:latin typeface="华文新魏" panose="02010800040101010101" pitchFamily="2" charset="-122"/>
              <a:ea typeface="华文新魏" panose="02010800040101010101" pitchFamily="2" charset="-122"/>
              <a:cs typeface="+mn-cs"/>
            </a:endParaRPr>
          </a:p>
        </p:txBody>
      </p:sp>
      <p:sp>
        <p:nvSpPr>
          <p:cNvPr id="3" name="副标题 2"/>
          <p:cNvSpPr>
            <a:spLocks noGrp="1"/>
          </p:cNvSpPr>
          <p:nvPr>
            <p:ph type="subTitle" idx="1"/>
          </p:nvPr>
        </p:nvSpPr>
        <p:spPr>
          <a:xfrm>
            <a:off x="3462858" y="4178859"/>
            <a:ext cx="5143500" cy="292244"/>
          </a:xfrm>
        </p:spPr>
        <p:txBody>
          <a:bodyPr>
            <a:noAutofit/>
          </a:bodyPr>
          <a:lstStyle/>
          <a:p>
            <a:r>
              <a:rPr lang="zh-CN" altLang="en-US" sz="4000" dirty="0">
                <a:latin typeface="华文新魏" panose="02010800040101010101" pitchFamily="2" charset="-122"/>
                <a:ea typeface="华文新魏" panose="02010800040101010101" pitchFamily="2" charset="-122"/>
              </a:rPr>
              <a:t>吴</a:t>
            </a:r>
            <a:r>
              <a:rPr lang="zh-CN" altLang="en-US" sz="4000" dirty="0" smtClean="0">
                <a:latin typeface="华文新魏" panose="02010800040101010101" pitchFamily="2" charset="-122"/>
                <a:ea typeface="华文新魏" panose="02010800040101010101" pitchFamily="2" charset="-122"/>
              </a:rPr>
              <a:t>利 </a:t>
            </a:r>
            <a:r>
              <a:rPr lang="en-US" altLang="zh-CN" sz="2800" dirty="0" smtClean="0">
                <a:latin typeface="华文新魏" panose="02010800040101010101" pitchFamily="2" charset="-122"/>
                <a:ea typeface="华文新魏" panose="02010800040101010101" pitchFamily="2" charset="-122"/>
              </a:rPr>
              <a:t>2019/01/23</a:t>
            </a:r>
            <a:endParaRPr lang="zh-CN" altLang="en-US" sz="28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7951821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5977054" y="613214"/>
            <a:ext cx="5139367" cy="6244786"/>
          </a:xfrm>
          <a:prstGeom prst="rect">
            <a:avLst/>
          </a:prstGeom>
        </p:spPr>
      </p:pic>
      <p:pic>
        <p:nvPicPr>
          <p:cNvPr id="3" name="图片 2"/>
          <p:cNvPicPr>
            <a:picLocks noChangeAspect="1"/>
          </p:cNvPicPr>
          <p:nvPr/>
        </p:nvPicPr>
        <p:blipFill>
          <a:blip r:embed="rId5"/>
          <a:stretch>
            <a:fillRect/>
          </a:stretch>
        </p:blipFill>
        <p:spPr>
          <a:xfrm>
            <a:off x="823970" y="1111974"/>
            <a:ext cx="4935636" cy="2280727"/>
          </a:xfrm>
          <a:prstGeom prst="rect">
            <a:avLst/>
          </a:prstGeom>
        </p:spPr>
      </p:pic>
      <p:sp>
        <p:nvSpPr>
          <p:cNvPr id="4" name="圆角矩形 3"/>
          <p:cNvSpPr/>
          <p:nvPr/>
        </p:nvSpPr>
        <p:spPr>
          <a:xfrm>
            <a:off x="211872" y="423746"/>
            <a:ext cx="4449338" cy="5348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400" dirty="0" smtClean="0">
                <a:solidFill>
                  <a:schemeClr val="tx1"/>
                </a:solidFill>
                <a:latin typeface="华文新魏" panose="02010800040101010101" pitchFamily="2" charset="-122"/>
                <a:ea typeface="华文新魏" panose="02010800040101010101" pitchFamily="2" charset="-122"/>
              </a:rPr>
              <a:t>BipedalWalker-v2</a:t>
            </a:r>
            <a:r>
              <a:rPr lang="zh-CN" altLang="en-US" sz="2400" dirty="0" smtClean="0">
                <a:solidFill>
                  <a:schemeClr val="tx1"/>
                </a:solidFill>
                <a:latin typeface="华文新魏" panose="02010800040101010101" pitchFamily="2" charset="-122"/>
                <a:ea typeface="华文新魏" panose="02010800040101010101" pitchFamily="2" charset="-122"/>
              </a:rPr>
              <a:t>问题</a:t>
            </a:r>
            <a:r>
              <a:rPr lang="zh-CN" altLang="en-US" sz="2400" dirty="0">
                <a:solidFill>
                  <a:schemeClr val="tx1"/>
                </a:solidFill>
                <a:latin typeface="华文新魏" panose="02010800040101010101" pitchFamily="2" charset="-122"/>
                <a:ea typeface="华文新魏" panose="02010800040101010101" pitchFamily="2" charset="-122"/>
              </a:rPr>
              <a:t>维度</a:t>
            </a:r>
          </a:p>
        </p:txBody>
      </p:sp>
      <p:pic>
        <p:nvPicPr>
          <p:cNvPr id="5" name="openaigym.video.0.119464.video00100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23970" y="3546087"/>
            <a:ext cx="4495162" cy="2996775"/>
          </a:xfrm>
          <a:prstGeom prst="rect">
            <a:avLst/>
          </a:prstGeom>
        </p:spPr>
      </p:pic>
    </p:spTree>
    <p:extLst>
      <p:ext uri="{BB962C8B-B14F-4D97-AF65-F5344CB8AC3E}">
        <p14:creationId xmlns:p14="http://schemas.microsoft.com/office/powerpoint/2010/main" val="31383820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23294" y="446048"/>
            <a:ext cx="6668430" cy="5348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400" dirty="0" smtClean="0">
                <a:solidFill>
                  <a:schemeClr val="tx1"/>
                </a:solidFill>
                <a:latin typeface="华文新魏" panose="02010800040101010101" pitchFamily="2" charset="-122"/>
                <a:ea typeface="华文新魏" panose="02010800040101010101" pitchFamily="2" charset="-122"/>
              </a:rPr>
              <a:t>BipedalWalker-v2</a:t>
            </a:r>
            <a:r>
              <a:rPr lang="zh-CN" altLang="en-US" sz="2400" dirty="0" smtClean="0">
                <a:solidFill>
                  <a:schemeClr val="tx1"/>
                </a:solidFill>
                <a:latin typeface="华文新魏" panose="02010800040101010101" pitchFamily="2" charset="-122"/>
                <a:ea typeface="华文新魏" panose="02010800040101010101" pitchFamily="2" charset="-122"/>
              </a:rPr>
              <a:t>问题</a:t>
            </a:r>
            <a:r>
              <a:rPr lang="zh-CN" altLang="en-US" sz="2400" dirty="0">
                <a:solidFill>
                  <a:schemeClr val="tx1"/>
                </a:solidFill>
                <a:latin typeface="华文新魏" panose="02010800040101010101" pitchFamily="2" charset="-122"/>
                <a:ea typeface="华文新魏" panose="02010800040101010101" pitchFamily="2" charset="-122"/>
              </a:rPr>
              <a:t>上</a:t>
            </a:r>
            <a:r>
              <a:rPr lang="zh-CN" altLang="en-US" sz="2400" dirty="0" smtClean="0">
                <a:solidFill>
                  <a:schemeClr val="tx1"/>
                </a:solidFill>
                <a:latin typeface="华文新魏" panose="02010800040101010101" pitchFamily="2" charset="-122"/>
                <a:ea typeface="华文新魏" panose="02010800040101010101" pitchFamily="2" charset="-122"/>
              </a:rPr>
              <a:t>的算法性能比较</a:t>
            </a:r>
            <a:endParaRPr lang="zh-CN" altLang="en-US" sz="2400" dirty="0">
              <a:solidFill>
                <a:schemeClr val="tx1"/>
              </a:solidFill>
              <a:latin typeface="华文新魏" panose="02010800040101010101" pitchFamily="2" charset="-122"/>
              <a:ea typeface="华文新魏" panose="02010800040101010101" pitchFamily="2" charset="-122"/>
            </a:endParaRPr>
          </a:p>
        </p:txBody>
      </p:sp>
      <p:pic>
        <p:nvPicPr>
          <p:cNvPr id="3" name="图片 2"/>
          <p:cNvPicPr>
            <a:picLocks noChangeAspect="1"/>
          </p:cNvPicPr>
          <p:nvPr/>
        </p:nvPicPr>
        <p:blipFill>
          <a:blip r:embed="rId2"/>
          <a:stretch>
            <a:fillRect/>
          </a:stretch>
        </p:blipFill>
        <p:spPr>
          <a:xfrm>
            <a:off x="1333370" y="1233729"/>
            <a:ext cx="9383397" cy="4087817"/>
          </a:xfrm>
          <a:prstGeom prst="rect">
            <a:avLst/>
          </a:prstGeom>
        </p:spPr>
      </p:pic>
      <p:sp>
        <p:nvSpPr>
          <p:cNvPr id="7" name="矩形 6"/>
          <p:cNvSpPr/>
          <p:nvPr/>
        </p:nvSpPr>
        <p:spPr>
          <a:xfrm>
            <a:off x="475488" y="5620512"/>
            <a:ext cx="11314176" cy="82905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华文新魏" panose="02010800040101010101" pitchFamily="2" charset="-122"/>
                <a:ea typeface="华文新魏" panose="02010800040101010101" pitchFamily="2" charset="-122"/>
              </a:rPr>
              <a:t>图中可以看出，</a:t>
            </a:r>
            <a:r>
              <a:rPr lang="en-US" altLang="zh-CN" sz="2000" dirty="0">
                <a:solidFill>
                  <a:schemeClr val="tx1"/>
                </a:solidFill>
                <a:latin typeface="华文新魏" panose="02010800040101010101" pitchFamily="2" charset="-122"/>
                <a:ea typeface="华文新魏" panose="02010800040101010101" pitchFamily="2" charset="-122"/>
              </a:rPr>
              <a:t>CMAES</a:t>
            </a:r>
            <a:r>
              <a:rPr lang="zh-CN" altLang="en-US" sz="2000" dirty="0">
                <a:solidFill>
                  <a:schemeClr val="tx1"/>
                </a:solidFill>
                <a:latin typeface="华文新魏" panose="02010800040101010101" pitchFamily="2" charset="-122"/>
                <a:ea typeface="华文新魏" panose="02010800040101010101" pitchFamily="2" charset="-122"/>
              </a:rPr>
              <a:t>算法的能最快达到比较理想的</a:t>
            </a:r>
            <a:r>
              <a:rPr lang="en-US" altLang="zh-CN" sz="2000" dirty="0">
                <a:solidFill>
                  <a:schemeClr val="tx1"/>
                </a:solidFill>
                <a:latin typeface="华文新魏" panose="02010800040101010101" pitchFamily="2" charset="-122"/>
                <a:ea typeface="华文新魏" panose="02010800040101010101" pitchFamily="2" charset="-122"/>
              </a:rPr>
              <a:t>reward</a:t>
            </a:r>
            <a:r>
              <a:rPr lang="zh-CN" altLang="en-US" sz="2000" dirty="0">
                <a:solidFill>
                  <a:schemeClr val="tx1"/>
                </a:solidFill>
                <a:latin typeface="华文新魏" panose="02010800040101010101" pitchFamily="2" charset="-122"/>
                <a:ea typeface="华文新魏" panose="02010800040101010101" pitchFamily="2" charset="-122"/>
              </a:rPr>
              <a:t>，</a:t>
            </a:r>
            <a:r>
              <a:rPr lang="en-US" altLang="zh-CN" sz="2000" dirty="0">
                <a:solidFill>
                  <a:schemeClr val="tx1"/>
                </a:solidFill>
                <a:latin typeface="华文新魏" panose="02010800040101010101" pitchFamily="2" charset="-122"/>
                <a:ea typeface="华文新魏" panose="02010800040101010101" pitchFamily="2" charset="-122"/>
              </a:rPr>
              <a:t>A3C</a:t>
            </a:r>
            <a:r>
              <a:rPr lang="zh-CN" altLang="en-US" sz="2000" dirty="0">
                <a:solidFill>
                  <a:schemeClr val="tx1"/>
                </a:solidFill>
                <a:latin typeface="华文新魏" panose="02010800040101010101" pitchFamily="2" charset="-122"/>
                <a:ea typeface="华文新魏" panose="02010800040101010101" pitchFamily="2" charset="-122"/>
              </a:rPr>
              <a:t>次之，</a:t>
            </a:r>
            <a:r>
              <a:rPr lang="en-US" altLang="zh-CN" sz="2000" dirty="0">
                <a:solidFill>
                  <a:schemeClr val="tx1"/>
                </a:solidFill>
                <a:latin typeface="华文新魏" panose="02010800040101010101" pitchFamily="2" charset="-122"/>
                <a:ea typeface="华文新魏" panose="02010800040101010101" pitchFamily="2" charset="-122"/>
              </a:rPr>
              <a:t>DDPG</a:t>
            </a:r>
            <a:r>
              <a:rPr lang="zh-CN" altLang="en-US" sz="2000" dirty="0">
                <a:solidFill>
                  <a:schemeClr val="tx1"/>
                </a:solidFill>
                <a:latin typeface="华文新魏" panose="02010800040101010101" pitchFamily="2" charset="-122"/>
                <a:ea typeface="华文新魏" panose="02010800040101010101" pitchFamily="2" charset="-122"/>
              </a:rPr>
              <a:t>最后。但是前提条件是</a:t>
            </a:r>
            <a:r>
              <a:rPr lang="en-US" altLang="zh-CN" sz="2000" dirty="0">
                <a:solidFill>
                  <a:schemeClr val="tx1"/>
                </a:solidFill>
                <a:latin typeface="华文新魏" panose="02010800040101010101" pitchFamily="2" charset="-122"/>
                <a:ea typeface="华文新魏" panose="02010800040101010101" pitchFamily="2" charset="-122"/>
              </a:rPr>
              <a:t>CMAES</a:t>
            </a:r>
            <a:r>
              <a:rPr lang="zh-CN" altLang="en-US" sz="2000" dirty="0">
                <a:solidFill>
                  <a:schemeClr val="tx1"/>
                </a:solidFill>
                <a:latin typeface="华文新魏" panose="02010800040101010101" pitchFamily="2" charset="-122"/>
                <a:ea typeface="华文新魏" panose="02010800040101010101" pitchFamily="2" charset="-122"/>
              </a:rPr>
              <a:t>和</a:t>
            </a:r>
            <a:r>
              <a:rPr lang="en-US" altLang="zh-CN" sz="2000" dirty="0">
                <a:solidFill>
                  <a:schemeClr val="tx1"/>
                </a:solidFill>
                <a:latin typeface="华文新魏" panose="02010800040101010101" pitchFamily="2" charset="-122"/>
                <a:ea typeface="华文新魏" panose="02010800040101010101" pitchFamily="2" charset="-122"/>
              </a:rPr>
              <a:t>A3C</a:t>
            </a:r>
            <a:r>
              <a:rPr lang="zh-CN" altLang="en-US" sz="2000" dirty="0">
                <a:solidFill>
                  <a:schemeClr val="tx1"/>
                </a:solidFill>
                <a:latin typeface="华文新魏" panose="02010800040101010101" pitchFamily="2" charset="-122"/>
                <a:ea typeface="华文新魏" panose="02010800040101010101" pitchFamily="2" charset="-122"/>
              </a:rPr>
              <a:t>都在允许并行的情况下</a:t>
            </a:r>
          </a:p>
        </p:txBody>
      </p:sp>
    </p:spTree>
    <p:extLst>
      <p:ext uri="{BB962C8B-B14F-4D97-AF65-F5344CB8AC3E}">
        <p14:creationId xmlns:p14="http://schemas.microsoft.com/office/powerpoint/2010/main" val="2967445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p:cNvGraphicFramePr>
            <a:graphicFrameLocks noGrp="1"/>
          </p:cNvGraphicFramePr>
          <p:nvPr>
            <p:extLst/>
          </p:nvPr>
        </p:nvGraphicFramePr>
        <p:xfrm>
          <a:off x="777131" y="2003068"/>
          <a:ext cx="10989995" cy="3300381"/>
        </p:xfrm>
        <a:graphic>
          <a:graphicData uri="http://schemas.openxmlformats.org/drawingml/2006/table">
            <a:tbl>
              <a:tblPr firstRow="1" bandRow="1">
                <a:tableStyleId>{5C22544A-7EE6-4342-B048-85BDC9FD1C3A}</a:tableStyleId>
              </a:tblPr>
              <a:tblGrid>
                <a:gridCol w="2244970">
                  <a:extLst>
                    <a:ext uri="{9D8B030D-6E8A-4147-A177-3AD203B41FA5}">
                      <a16:colId xmlns:a16="http://schemas.microsoft.com/office/drawing/2014/main" val="1910815745"/>
                    </a:ext>
                  </a:extLst>
                </a:gridCol>
                <a:gridCol w="3836592">
                  <a:extLst>
                    <a:ext uri="{9D8B030D-6E8A-4147-A177-3AD203B41FA5}">
                      <a16:colId xmlns:a16="http://schemas.microsoft.com/office/drawing/2014/main" val="110067908"/>
                    </a:ext>
                  </a:extLst>
                </a:gridCol>
                <a:gridCol w="4908433">
                  <a:extLst>
                    <a:ext uri="{9D8B030D-6E8A-4147-A177-3AD203B41FA5}">
                      <a16:colId xmlns:a16="http://schemas.microsoft.com/office/drawing/2014/main" val="3592737670"/>
                    </a:ext>
                  </a:extLst>
                </a:gridCol>
              </a:tblGrid>
              <a:tr h="871985">
                <a:tc>
                  <a:txBody>
                    <a:bodyPr/>
                    <a:lstStyle/>
                    <a:p>
                      <a:r>
                        <a:rPr lang="zh-CN" altLang="en-US" sz="2400" kern="1200" dirty="0" smtClean="0">
                          <a:solidFill>
                            <a:schemeClr val="tx1"/>
                          </a:solidFill>
                          <a:latin typeface="华文新魏" panose="02010800040101010101" pitchFamily="2" charset="-122"/>
                          <a:ea typeface="华文新魏" panose="02010800040101010101" pitchFamily="2" charset="-122"/>
                          <a:cs typeface="+mn-cs"/>
                        </a:rPr>
                        <a:t>算法</a:t>
                      </a:r>
                      <a:endParaRPr lang="zh-CN" altLang="en-US" sz="2400" kern="1200" dirty="0">
                        <a:solidFill>
                          <a:schemeClr val="tx1"/>
                        </a:solidFill>
                        <a:latin typeface="华文新魏" panose="02010800040101010101" pitchFamily="2" charset="-122"/>
                        <a:ea typeface="华文新魏" panose="020108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kern="1200" dirty="0" smtClean="0">
                          <a:solidFill>
                            <a:schemeClr val="tx1"/>
                          </a:solidFill>
                          <a:latin typeface="华文新魏" panose="02010800040101010101" pitchFamily="2" charset="-122"/>
                          <a:ea typeface="华文新魏" panose="02010800040101010101" pitchFamily="2" charset="-122"/>
                          <a:cs typeface="+mn-cs"/>
                        </a:rPr>
                        <a:t>可并行（更关注时间效率）</a:t>
                      </a:r>
                      <a:endParaRPr lang="zh-CN" altLang="en-US" sz="2400" kern="1200" dirty="0">
                        <a:solidFill>
                          <a:schemeClr val="tx1"/>
                        </a:solidFill>
                        <a:latin typeface="华文新魏" panose="02010800040101010101" pitchFamily="2" charset="-122"/>
                        <a:ea typeface="华文新魏" panose="020108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kern="1200" dirty="0" smtClean="0">
                          <a:solidFill>
                            <a:schemeClr val="tx1"/>
                          </a:solidFill>
                          <a:latin typeface="华文新魏" panose="02010800040101010101" pitchFamily="2" charset="-122"/>
                          <a:ea typeface="华文新魏" panose="02010800040101010101" pitchFamily="2" charset="-122"/>
                          <a:cs typeface="+mn-cs"/>
                        </a:rPr>
                        <a:t>不可并行（更注重运行问题代价）</a:t>
                      </a:r>
                      <a:endParaRPr lang="zh-CN" altLang="en-US" sz="2400" kern="1200" dirty="0">
                        <a:solidFill>
                          <a:schemeClr val="tx1"/>
                        </a:solidFill>
                        <a:latin typeface="华文新魏" panose="02010800040101010101" pitchFamily="2" charset="-122"/>
                        <a:ea typeface="华文新魏" panose="020108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83799366"/>
                  </a:ext>
                </a:extLst>
              </a:tr>
              <a:tr h="684426">
                <a:tc>
                  <a:txBody>
                    <a:bodyPr/>
                    <a:lstStyle/>
                    <a:p>
                      <a:r>
                        <a:rPr lang="en-US" altLang="zh-CN" sz="2400" kern="1200" dirty="0" smtClean="0">
                          <a:solidFill>
                            <a:schemeClr val="tx1"/>
                          </a:solidFill>
                          <a:latin typeface="华文新魏" panose="02010800040101010101" pitchFamily="2" charset="-122"/>
                          <a:ea typeface="华文新魏" panose="02010800040101010101" pitchFamily="2" charset="-122"/>
                          <a:cs typeface="+mn-cs"/>
                        </a:rPr>
                        <a:t>CMAES</a:t>
                      </a:r>
                      <a:endParaRPr lang="zh-CN" altLang="en-US" sz="2400" kern="1200" dirty="0">
                        <a:solidFill>
                          <a:schemeClr val="tx1"/>
                        </a:solidFill>
                        <a:latin typeface="华文新魏" panose="02010800040101010101" pitchFamily="2" charset="-122"/>
                        <a:ea typeface="华文新魏" panose="020108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2400" kern="1200" dirty="0">
                        <a:solidFill>
                          <a:schemeClr val="tx1"/>
                        </a:solidFill>
                        <a:latin typeface="华文新魏" panose="02010800040101010101" pitchFamily="2" charset="-122"/>
                        <a:ea typeface="华文新魏" panose="020108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2400" kern="1200" dirty="0">
                        <a:solidFill>
                          <a:schemeClr val="tx1"/>
                        </a:solidFill>
                        <a:latin typeface="华文新魏" panose="02010800040101010101" pitchFamily="2" charset="-122"/>
                        <a:ea typeface="华文新魏" panose="020108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0406266"/>
                  </a:ext>
                </a:extLst>
              </a:tr>
              <a:tr h="871985">
                <a:tc>
                  <a:txBody>
                    <a:bodyPr/>
                    <a:lstStyle/>
                    <a:p>
                      <a:r>
                        <a:rPr lang="en-US" altLang="zh-CN" sz="2400" kern="1200" dirty="0" smtClean="0">
                          <a:solidFill>
                            <a:schemeClr val="tx1"/>
                          </a:solidFill>
                          <a:latin typeface="华文新魏" panose="02010800040101010101" pitchFamily="2" charset="-122"/>
                          <a:ea typeface="华文新魏" panose="02010800040101010101" pitchFamily="2" charset="-122"/>
                          <a:cs typeface="+mn-cs"/>
                        </a:rPr>
                        <a:t>DDPG</a:t>
                      </a:r>
                      <a:endParaRPr lang="zh-CN" altLang="en-US" sz="2400" kern="1200" dirty="0">
                        <a:solidFill>
                          <a:schemeClr val="tx1"/>
                        </a:solidFill>
                        <a:latin typeface="华文新魏" panose="02010800040101010101" pitchFamily="2" charset="-122"/>
                        <a:ea typeface="华文新魏" panose="020108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2400" kern="1200" dirty="0">
                        <a:solidFill>
                          <a:schemeClr val="tx1"/>
                        </a:solidFill>
                        <a:latin typeface="华文新魏" panose="02010800040101010101" pitchFamily="2" charset="-122"/>
                        <a:ea typeface="华文新魏" panose="020108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2400" kern="1200" dirty="0">
                        <a:solidFill>
                          <a:schemeClr val="tx1"/>
                        </a:solidFill>
                        <a:latin typeface="华文新魏" panose="02010800040101010101" pitchFamily="2" charset="-122"/>
                        <a:ea typeface="华文新魏" panose="020108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7530585"/>
                  </a:ext>
                </a:extLst>
              </a:tr>
              <a:tr h="871985">
                <a:tc>
                  <a:txBody>
                    <a:bodyPr/>
                    <a:lstStyle/>
                    <a:p>
                      <a:r>
                        <a:rPr lang="en-US" altLang="zh-CN" sz="2400" kern="1200" dirty="0" smtClean="0">
                          <a:solidFill>
                            <a:schemeClr val="tx1"/>
                          </a:solidFill>
                          <a:latin typeface="华文新魏" panose="02010800040101010101" pitchFamily="2" charset="-122"/>
                          <a:ea typeface="华文新魏" panose="02010800040101010101" pitchFamily="2" charset="-122"/>
                          <a:cs typeface="+mn-cs"/>
                        </a:rPr>
                        <a:t>A3C</a:t>
                      </a:r>
                      <a:endParaRPr lang="zh-CN" altLang="en-US" sz="2400" kern="1200" dirty="0">
                        <a:solidFill>
                          <a:schemeClr val="tx1"/>
                        </a:solidFill>
                        <a:latin typeface="华文新魏" panose="02010800040101010101" pitchFamily="2" charset="-122"/>
                        <a:ea typeface="华文新魏" panose="020108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2400" kern="1200" dirty="0">
                        <a:solidFill>
                          <a:schemeClr val="tx1"/>
                        </a:solidFill>
                        <a:latin typeface="华文新魏" panose="02010800040101010101" pitchFamily="2" charset="-122"/>
                        <a:ea typeface="华文新魏" panose="020108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2400" kern="1200" dirty="0">
                        <a:solidFill>
                          <a:schemeClr val="tx1"/>
                        </a:solidFill>
                        <a:latin typeface="华文新魏" panose="02010800040101010101" pitchFamily="2" charset="-122"/>
                        <a:ea typeface="华文新魏" panose="020108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4694536"/>
                  </a:ext>
                </a:extLst>
              </a:tr>
            </a:tbl>
          </a:graphicData>
        </a:graphic>
      </p:graphicFrame>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3217" y="2939396"/>
            <a:ext cx="547847" cy="547847"/>
          </a:xfrm>
          <a:prstGeom prst="rect">
            <a:avLst/>
          </a:prstGeom>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13755" y="2905191"/>
            <a:ext cx="547847" cy="547847"/>
          </a:xfrm>
          <a:prstGeom prst="rect">
            <a:avLst/>
          </a:prstGeom>
        </p:spPr>
      </p:pic>
      <p:sp>
        <p:nvSpPr>
          <p:cNvPr id="24" name="矩形 23"/>
          <p:cNvSpPr/>
          <p:nvPr/>
        </p:nvSpPr>
        <p:spPr>
          <a:xfrm>
            <a:off x="1304544" y="945054"/>
            <a:ext cx="9383057" cy="601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华文新魏" panose="02010800040101010101" pitchFamily="2" charset="-122"/>
                <a:ea typeface="华文新魏" panose="02010800040101010101" pitchFamily="2" charset="-122"/>
              </a:rPr>
              <a:t>在</a:t>
            </a:r>
            <a:r>
              <a:rPr lang="en-US" altLang="zh-CN" sz="2400" dirty="0">
                <a:solidFill>
                  <a:schemeClr val="tx1"/>
                </a:solidFill>
                <a:latin typeface="华文新魏" panose="02010800040101010101" pitchFamily="2" charset="-122"/>
                <a:ea typeface="华文新魏" panose="02010800040101010101" pitchFamily="2" charset="-122"/>
              </a:rPr>
              <a:t>4</a:t>
            </a:r>
            <a:r>
              <a:rPr lang="zh-CN" altLang="en-US" sz="2400" dirty="0" smtClean="0">
                <a:solidFill>
                  <a:schemeClr val="tx1"/>
                </a:solidFill>
                <a:latin typeface="华文新魏" panose="02010800040101010101" pitchFamily="2" charset="-122"/>
                <a:ea typeface="华文新魏" panose="02010800040101010101" pitchFamily="2" charset="-122"/>
              </a:rPr>
              <a:t>维</a:t>
            </a:r>
            <a:r>
              <a:rPr lang="zh-CN" altLang="en-US" sz="2400" dirty="0">
                <a:solidFill>
                  <a:schemeClr val="tx1"/>
                </a:solidFill>
                <a:latin typeface="华文新魏" panose="02010800040101010101" pitchFamily="2" charset="-122"/>
                <a:ea typeface="华文新魏" panose="02010800040101010101" pitchFamily="2" charset="-122"/>
              </a:rPr>
              <a:t>连续</a:t>
            </a:r>
            <a:r>
              <a:rPr lang="en-US" altLang="zh-CN" sz="2400" dirty="0" smtClean="0">
                <a:solidFill>
                  <a:schemeClr val="tx1"/>
                </a:solidFill>
                <a:latin typeface="华文新魏" panose="02010800040101010101" pitchFamily="2" charset="-122"/>
                <a:ea typeface="华文新魏" panose="02010800040101010101" pitchFamily="2" charset="-122"/>
              </a:rPr>
              <a:t>action</a:t>
            </a:r>
            <a:r>
              <a:rPr lang="zh-CN" altLang="en-US" sz="2400" dirty="0" smtClean="0">
                <a:solidFill>
                  <a:schemeClr val="tx1"/>
                </a:solidFill>
                <a:latin typeface="华文新魏" panose="02010800040101010101" pitchFamily="2" charset="-122"/>
                <a:ea typeface="华文新魏" panose="02010800040101010101" pitchFamily="2" charset="-122"/>
              </a:rPr>
              <a:t>，</a:t>
            </a:r>
            <a:r>
              <a:rPr lang="en-US" altLang="zh-CN" sz="2400" dirty="0" smtClean="0">
                <a:solidFill>
                  <a:schemeClr val="tx1"/>
                </a:solidFill>
                <a:latin typeface="华文新魏" panose="02010800040101010101" pitchFamily="2" charset="-122"/>
                <a:ea typeface="华文新魏" panose="02010800040101010101" pitchFamily="2" charset="-122"/>
              </a:rPr>
              <a:t>24</a:t>
            </a:r>
            <a:r>
              <a:rPr lang="zh-CN" altLang="en-US" sz="2400" dirty="0" smtClean="0">
                <a:solidFill>
                  <a:schemeClr val="tx1"/>
                </a:solidFill>
                <a:latin typeface="华文新魏" panose="02010800040101010101" pitchFamily="2" charset="-122"/>
                <a:ea typeface="华文新魏" panose="02010800040101010101" pitchFamily="2" charset="-122"/>
              </a:rPr>
              <a:t>维连续</a:t>
            </a:r>
            <a:r>
              <a:rPr lang="en-US" altLang="zh-CN" sz="2400" dirty="0" smtClean="0">
                <a:solidFill>
                  <a:schemeClr val="tx1"/>
                </a:solidFill>
                <a:latin typeface="华文新魏" panose="02010800040101010101" pitchFamily="2" charset="-122"/>
                <a:ea typeface="华文新魏" panose="02010800040101010101" pitchFamily="2" charset="-122"/>
              </a:rPr>
              <a:t>observation</a:t>
            </a:r>
            <a:r>
              <a:rPr lang="zh-CN" altLang="en-US" sz="2400" dirty="0" smtClean="0">
                <a:solidFill>
                  <a:schemeClr val="tx1"/>
                </a:solidFill>
                <a:latin typeface="华文新魏" panose="02010800040101010101" pitchFamily="2" charset="-122"/>
                <a:ea typeface="华文新魏" panose="02010800040101010101" pitchFamily="2" charset="-122"/>
              </a:rPr>
              <a:t>的</a:t>
            </a:r>
            <a:r>
              <a:rPr lang="en-US" altLang="zh-CN" sz="2400" dirty="0">
                <a:solidFill>
                  <a:schemeClr val="tx1"/>
                </a:solidFill>
                <a:latin typeface="华文新魏" panose="02010800040101010101" pitchFamily="2" charset="-122"/>
                <a:ea typeface="华文新魏" panose="02010800040101010101" pitchFamily="2" charset="-122"/>
              </a:rPr>
              <a:t>BipedalWalker-v2</a:t>
            </a:r>
            <a:r>
              <a:rPr lang="zh-CN" altLang="en-US" sz="2400" dirty="0" smtClean="0">
                <a:solidFill>
                  <a:schemeClr val="tx1"/>
                </a:solidFill>
                <a:latin typeface="华文新魏" panose="02010800040101010101" pitchFamily="2" charset="-122"/>
                <a:ea typeface="华文新魏" panose="02010800040101010101" pitchFamily="2" charset="-122"/>
              </a:rPr>
              <a:t>问题上</a:t>
            </a:r>
            <a:endParaRPr lang="zh-CN" altLang="en-US" sz="2400" dirty="0">
              <a:solidFill>
                <a:schemeClr val="tx1"/>
              </a:solidFill>
              <a:latin typeface="华文新魏" panose="02010800040101010101" pitchFamily="2" charset="-122"/>
              <a:ea typeface="华文新魏" panose="02010800040101010101" pitchFamily="2" charset="-122"/>
            </a:endParaRPr>
          </a:p>
        </p:txBody>
      </p:sp>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65217" y="2939396"/>
            <a:ext cx="547847" cy="547847"/>
          </a:xfrm>
          <a:prstGeom prst="rect">
            <a:avLst/>
          </a:prstGeom>
        </p:spPr>
      </p:pic>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3217" y="4574593"/>
            <a:ext cx="547847" cy="547847"/>
          </a:xfrm>
          <a:prstGeom prst="rect">
            <a:avLst/>
          </a:prstGeom>
        </p:spPr>
      </p:pic>
      <p:pic>
        <p:nvPicPr>
          <p:cNvPr id="28" name="图片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7823" y="4593840"/>
            <a:ext cx="547847" cy="547847"/>
          </a:xfrm>
          <a:prstGeom prst="rect">
            <a:avLst/>
          </a:prstGeom>
        </p:spPr>
      </p:pic>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3217" y="3763717"/>
            <a:ext cx="547847" cy="547847"/>
          </a:xfrm>
          <a:prstGeom prst="rect">
            <a:avLst/>
          </a:prstGeom>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31775" y="3763718"/>
            <a:ext cx="547847" cy="547847"/>
          </a:xfrm>
          <a:prstGeom prst="rect">
            <a:avLst/>
          </a:prstGeom>
        </p:spPr>
      </p:pic>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93775" y="3763718"/>
            <a:ext cx="547847" cy="547847"/>
          </a:xfrm>
          <a:prstGeom prst="rect">
            <a:avLst/>
          </a:prstGeom>
        </p:spPr>
      </p:pic>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46810" y="3763717"/>
            <a:ext cx="547847" cy="547847"/>
          </a:xfrm>
          <a:prstGeom prst="rect">
            <a:avLst/>
          </a:prstGeom>
        </p:spPr>
      </p:pic>
      <p:pic>
        <p:nvPicPr>
          <p:cNvPr id="35" name="图片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8183" y="4593840"/>
            <a:ext cx="547847" cy="547847"/>
          </a:xfrm>
          <a:prstGeom prst="rect">
            <a:avLst/>
          </a:prstGeom>
        </p:spPr>
      </p:pic>
      <p:pic>
        <p:nvPicPr>
          <p:cNvPr id="36" name="图片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70183" y="4593840"/>
            <a:ext cx="547847" cy="547847"/>
          </a:xfrm>
          <a:prstGeom prst="rect">
            <a:avLst/>
          </a:prstGeom>
        </p:spPr>
      </p:pic>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3156" y="2939396"/>
            <a:ext cx="547847" cy="547847"/>
          </a:xfrm>
          <a:prstGeom prst="rect">
            <a:avLst/>
          </a:prstGeom>
        </p:spPr>
      </p:pic>
    </p:spTree>
    <p:extLst>
      <p:ext uri="{BB962C8B-B14F-4D97-AF65-F5344CB8AC3E}">
        <p14:creationId xmlns:p14="http://schemas.microsoft.com/office/powerpoint/2010/main" val="13466710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45301" y="5022519"/>
            <a:ext cx="8498006" cy="1754326"/>
          </a:xfrm>
          <a:prstGeom prst="rect">
            <a:avLst/>
          </a:prstGeom>
          <a:noFill/>
        </p:spPr>
        <p:txBody>
          <a:bodyPr wrap="square" rtlCol="0">
            <a:spAutoFit/>
          </a:bodyPr>
          <a:lstStyle/>
          <a:p>
            <a:r>
              <a:rPr lang="en-US" altLang="zh-CN" dirty="0" smtClean="0">
                <a:latin typeface="华文新魏" panose="02010800040101010101" pitchFamily="2" charset="-122"/>
                <a:ea typeface="华文新魏" panose="02010800040101010101" pitchFamily="2" charset="-122"/>
              </a:rPr>
              <a:t>1.</a:t>
            </a:r>
            <a:r>
              <a:rPr lang="zh-CN" altLang="en-US" dirty="0" smtClean="0">
                <a:latin typeface="华文新魏" panose="02010800040101010101" pitchFamily="2" charset="-122"/>
                <a:ea typeface="华文新魏" panose="02010800040101010101" pitchFamily="2" charset="-122"/>
              </a:rPr>
              <a:t>构建生成</a:t>
            </a:r>
            <a:r>
              <a:rPr lang="en-US" altLang="zh-CN" dirty="0" smtClean="0">
                <a:latin typeface="华文新魏" panose="02010800040101010101" pitchFamily="2" charset="-122"/>
                <a:ea typeface="华文新魏" panose="02010800040101010101" pitchFamily="2" charset="-122"/>
              </a:rPr>
              <a:t>action</a:t>
            </a:r>
            <a:r>
              <a:rPr lang="zh-CN" altLang="en-US" dirty="0" smtClean="0">
                <a:latin typeface="华文新魏" panose="02010800040101010101" pitchFamily="2" charset="-122"/>
                <a:ea typeface="华文新魏" panose="02010800040101010101" pitchFamily="2" charset="-122"/>
              </a:rPr>
              <a:t>的</a:t>
            </a:r>
            <a:r>
              <a:rPr lang="en-US" altLang="zh-CN" dirty="0" smtClean="0">
                <a:latin typeface="华文新魏" panose="02010800040101010101" pitchFamily="2" charset="-122"/>
                <a:ea typeface="华文新魏" panose="02010800040101010101" pitchFamily="2" charset="-122"/>
              </a:rPr>
              <a:t>Actor</a:t>
            </a:r>
            <a:r>
              <a:rPr lang="zh-CN" altLang="en-US" dirty="0" smtClean="0">
                <a:latin typeface="华文新魏" panose="02010800040101010101" pitchFamily="2" charset="-122"/>
                <a:ea typeface="华文新魏" panose="02010800040101010101" pitchFamily="2" charset="-122"/>
              </a:rPr>
              <a:t>网络，评判</a:t>
            </a:r>
            <a:r>
              <a:rPr lang="en-US" altLang="zh-CN" dirty="0" smtClean="0">
                <a:latin typeface="华文新魏" panose="02010800040101010101" pitchFamily="2" charset="-122"/>
                <a:ea typeface="华文新魏" panose="02010800040101010101" pitchFamily="2" charset="-122"/>
              </a:rPr>
              <a:t>action</a:t>
            </a:r>
            <a:r>
              <a:rPr lang="zh-CN" altLang="en-US" dirty="0" smtClean="0">
                <a:latin typeface="华文新魏" panose="02010800040101010101" pitchFamily="2" charset="-122"/>
                <a:ea typeface="华文新魏" panose="02010800040101010101" pitchFamily="2" charset="-122"/>
              </a:rPr>
              <a:t>是否合适的</a:t>
            </a:r>
            <a:r>
              <a:rPr lang="en-US" altLang="zh-CN" dirty="0" smtClean="0">
                <a:latin typeface="华文新魏" panose="02010800040101010101" pitchFamily="2" charset="-122"/>
                <a:ea typeface="华文新魏" panose="02010800040101010101" pitchFamily="2" charset="-122"/>
              </a:rPr>
              <a:t>critic</a:t>
            </a:r>
            <a:r>
              <a:rPr lang="zh-CN" altLang="en-US" dirty="0" smtClean="0">
                <a:latin typeface="华文新魏" panose="02010800040101010101" pitchFamily="2" charset="-122"/>
                <a:ea typeface="华文新魏" panose="02010800040101010101" pitchFamily="2" charset="-122"/>
              </a:rPr>
              <a:t>网络</a:t>
            </a:r>
            <a:endParaRPr lang="en-US" altLang="zh-CN" dirty="0" smtClean="0">
              <a:latin typeface="华文新魏" panose="02010800040101010101" pitchFamily="2" charset="-122"/>
              <a:ea typeface="华文新魏" panose="02010800040101010101" pitchFamily="2" charset="-122"/>
            </a:endParaRPr>
          </a:p>
          <a:p>
            <a:endParaRPr lang="en-US" altLang="zh-CN" dirty="0" smtClean="0">
              <a:latin typeface="华文新魏" panose="02010800040101010101" pitchFamily="2" charset="-122"/>
              <a:ea typeface="华文新魏" panose="02010800040101010101" pitchFamily="2" charset="-122"/>
            </a:endParaRPr>
          </a:p>
          <a:p>
            <a:r>
              <a:rPr lang="en-US" altLang="zh-CN" dirty="0" smtClean="0">
                <a:latin typeface="华文新魏" panose="02010800040101010101" pitchFamily="2" charset="-122"/>
                <a:ea typeface="华文新魏" panose="02010800040101010101" pitchFamily="2" charset="-122"/>
              </a:rPr>
              <a:t>2. </a:t>
            </a:r>
            <a:r>
              <a:rPr lang="zh-CN" altLang="en-US" dirty="0" smtClean="0">
                <a:latin typeface="华文新魏" panose="02010800040101010101" pitchFamily="2" charset="-122"/>
                <a:ea typeface="华文新魏" panose="02010800040101010101" pitchFamily="2" charset="-122"/>
              </a:rPr>
              <a:t>由</a:t>
            </a:r>
            <a:r>
              <a:rPr lang="en-US" altLang="zh-CN" dirty="0" smtClean="0">
                <a:latin typeface="华文新魏" panose="02010800040101010101" pitchFamily="2" charset="-122"/>
                <a:ea typeface="华文新魏" panose="02010800040101010101" pitchFamily="2" charset="-122"/>
              </a:rPr>
              <a:t>Actor</a:t>
            </a:r>
            <a:r>
              <a:rPr lang="zh-CN" altLang="en-US" dirty="0" smtClean="0">
                <a:latin typeface="华文新魏" panose="02010800040101010101" pitchFamily="2" charset="-122"/>
                <a:ea typeface="华文新魏" panose="02010800040101010101" pitchFamily="2" charset="-122"/>
              </a:rPr>
              <a:t>网络产生</a:t>
            </a:r>
            <a:r>
              <a:rPr lang="en-US" altLang="zh-CN" dirty="0" smtClean="0">
                <a:latin typeface="华文新魏" panose="02010800040101010101" pitchFamily="2" charset="-122"/>
                <a:ea typeface="华文新魏" panose="02010800040101010101" pitchFamily="2" charset="-122"/>
              </a:rPr>
              <a:t>action,</a:t>
            </a:r>
            <a:r>
              <a:rPr lang="zh-CN" altLang="en-US" dirty="0" smtClean="0">
                <a:latin typeface="华文新魏" panose="02010800040101010101" pitchFamily="2" charset="-122"/>
                <a:ea typeface="华文新魏" panose="02010800040101010101" pitchFamily="2" charset="-122"/>
              </a:rPr>
              <a:t>由</a:t>
            </a:r>
            <a:r>
              <a:rPr lang="en-US" altLang="zh-CN" dirty="0" smtClean="0">
                <a:latin typeface="华文新魏" panose="02010800040101010101" pitchFamily="2" charset="-122"/>
                <a:ea typeface="华文新魏" panose="02010800040101010101" pitchFamily="2" charset="-122"/>
              </a:rPr>
              <a:t>critic</a:t>
            </a:r>
            <a:r>
              <a:rPr lang="zh-CN" altLang="en-US" dirty="0" smtClean="0">
                <a:latin typeface="华文新魏" panose="02010800040101010101" pitchFamily="2" charset="-122"/>
                <a:ea typeface="华文新魏" panose="02010800040101010101" pitchFamily="2" charset="-122"/>
              </a:rPr>
              <a:t>网络指导</a:t>
            </a:r>
            <a:r>
              <a:rPr lang="en-US" altLang="zh-CN" dirty="0" smtClean="0">
                <a:latin typeface="华文新魏" panose="02010800040101010101" pitchFamily="2" charset="-122"/>
                <a:ea typeface="华文新魏" panose="02010800040101010101" pitchFamily="2" charset="-122"/>
              </a:rPr>
              <a:t>Actor</a:t>
            </a:r>
            <a:r>
              <a:rPr lang="zh-CN" altLang="en-US" dirty="0" smtClean="0">
                <a:latin typeface="华文新魏" panose="02010800040101010101" pitchFamily="2" charset="-122"/>
                <a:ea typeface="华文新魏" panose="02010800040101010101" pitchFamily="2" charset="-122"/>
              </a:rPr>
              <a:t>网络将来生成</a:t>
            </a:r>
            <a:endParaRPr lang="en-US" altLang="zh-CN" dirty="0" smtClean="0">
              <a:latin typeface="华文新魏" panose="02010800040101010101" pitchFamily="2" charset="-122"/>
              <a:ea typeface="华文新魏" panose="02010800040101010101" pitchFamily="2" charset="-122"/>
            </a:endParaRPr>
          </a:p>
          <a:p>
            <a:r>
              <a:rPr lang="en-US" altLang="zh-CN" dirty="0" smtClean="0">
                <a:latin typeface="华文新魏" panose="02010800040101010101" pitchFamily="2" charset="-122"/>
                <a:ea typeface="华文新魏" panose="02010800040101010101" pitchFamily="2" charset="-122"/>
              </a:rPr>
              <a:t>action</a:t>
            </a:r>
            <a:r>
              <a:rPr lang="zh-CN" altLang="en-US" dirty="0" smtClean="0">
                <a:latin typeface="华文新魏" panose="02010800040101010101" pitchFamily="2" charset="-122"/>
                <a:ea typeface="华文新魏" panose="02010800040101010101" pitchFamily="2" charset="-122"/>
              </a:rPr>
              <a:t>的方向</a:t>
            </a:r>
            <a:endParaRPr lang="en-US" altLang="zh-CN" dirty="0" smtClean="0">
              <a:latin typeface="华文新魏" panose="02010800040101010101" pitchFamily="2" charset="-122"/>
              <a:ea typeface="华文新魏" panose="02010800040101010101" pitchFamily="2" charset="-122"/>
            </a:endParaRPr>
          </a:p>
          <a:p>
            <a:endParaRPr lang="en-US" altLang="zh-CN" dirty="0" smtClean="0">
              <a:latin typeface="华文新魏" panose="02010800040101010101" pitchFamily="2" charset="-122"/>
              <a:ea typeface="华文新魏" panose="02010800040101010101" pitchFamily="2" charset="-122"/>
            </a:endParaRPr>
          </a:p>
          <a:p>
            <a:r>
              <a:rPr lang="en-US" altLang="zh-CN" dirty="0" smtClean="0">
                <a:latin typeface="华文新魏" panose="02010800040101010101" pitchFamily="2" charset="-122"/>
                <a:ea typeface="华文新魏" panose="02010800040101010101" pitchFamily="2" charset="-122"/>
              </a:rPr>
              <a:t>3.</a:t>
            </a:r>
            <a:r>
              <a:rPr lang="zh-CN" altLang="en-US" dirty="0" smtClean="0">
                <a:latin typeface="华文新魏" panose="02010800040101010101" pitchFamily="2" charset="-122"/>
                <a:ea typeface="华文新魏" panose="02010800040101010101" pitchFamily="2" charset="-122"/>
              </a:rPr>
              <a:t>学习</a:t>
            </a:r>
            <a:r>
              <a:rPr lang="en-US" altLang="zh-CN" dirty="0" smtClean="0">
                <a:latin typeface="华文新魏" panose="02010800040101010101" pitchFamily="2" charset="-122"/>
                <a:ea typeface="华文新魏" panose="02010800040101010101" pitchFamily="2" charset="-122"/>
              </a:rPr>
              <a:t>Actor</a:t>
            </a:r>
            <a:r>
              <a:rPr lang="zh-CN" altLang="en-US" dirty="0" smtClean="0">
                <a:latin typeface="华文新魏" panose="02010800040101010101" pitchFamily="2" charset="-122"/>
                <a:ea typeface="华文新魏" panose="02010800040101010101" pitchFamily="2" charset="-122"/>
              </a:rPr>
              <a:t>网络和</a:t>
            </a:r>
            <a:r>
              <a:rPr lang="en-US" altLang="zh-CN" dirty="0" smtClean="0">
                <a:latin typeface="华文新魏" panose="02010800040101010101" pitchFamily="2" charset="-122"/>
                <a:ea typeface="华文新魏" panose="02010800040101010101" pitchFamily="2" charset="-122"/>
              </a:rPr>
              <a:t>Critic</a:t>
            </a:r>
            <a:r>
              <a:rPr lang="zh-CN" altLang="en-US" dirty="0" smtClean="0">
                <a:latin typeface="华文新魏" panose="02010800040101010101" pitchFamily="2" charset="-122"/>
                <a:ea typeface="华文新魏" panose="02010800040101010101" pitchFamily="2" charset="-122"/>
              </a:rPr>
              <a:t>网络的参数，直至模型稳定</a:t>
            </a:r>
            <a:endParaRPr lang="en-US" altLang="zh-CN" dirty="0">
              <a:latin typeface="华文新魏" panose="02010800040101010101" pitchFamily="2" charset="-122"/>
              <a:ea typeface="华文新魏" panose="02010800040101010101" pitchFamily="2" charset="-122"/>
            </a:endParaRPr>
          </a:p>
        </p:txBody>
      </p:sp>
      <p:sp>
        <p:nvSpPr>
          <p:cNvPr id="3" name="文本框 2"/>
          <p:cNvSpPr txBox="1"/>
          <p:nvPr/>
        </p:nvSpPr>
        <p:spPr>
          <a:xfrm>
            <a:off x="2123146" y="376669"/>
            <a:ext cx="7606353" cy="584775"/>
          </a:xfrm>
          <a:prstGeom prst="rect">
            <a:avLst/>
          </a:prstGeom>
          <a:noFill/>
        </p:spPr>
        <p:txBody>
          <a:bodyPr wrap="square" rtlCol="0">
            <a:spAutoFit/>
          </a:bodyPr>
          <a:lstStyle/>
          <a:p>
            <a:pPr algn="ctr"/>
            <a:r>
              <a:rPr lang="zh-CN" altLang="en-US" sz="3200" dirty="0">
                <a:latin typeface="华文新魏" panose="02010800040101010101" pitchFamily="2" charset="-122"/>
                <a:ea typeface="华文新魏" panose="02010800040101010101" pitchFamily="2" charset="-122"/>
              </a:rPr>
              <a:t>两种典型的强化学习算法</a:t>
            </a:r>
          </a:p>
        </p:txBody>
      </p:sp>
      <p:sp>
        <p:nvSpPr>
          <p:cNvPr id="14" name="文本框 13"/>
          <p:cNvSpPr txBox="1"/>
          <p:nvPr/>
        </p:nvSpPr>
        <p:spPr>
          <a:xfrm>
            <a:off x="860081" y="1739549"/>
            <a:ext cx="8498006" cy="1754326"/>
          </a:xfrm>
          <a:prstGeom prst="rect">
            <a:avLst/>
          </a:prstGeom>
          <a:noFill/>
        </p:spPr>
        <p:txBody>
          <a:bodyPr wrap="square" rtlCol="0">
            <a:spAutoFit/>
          </a:bodyPr>
          <a:lstStyle/>
          <a:p>
            <a:r>
              <a:rPr lang="en-US" altLang="zh-CN" dirty="0" smtClean="0">
                <a:latin typeface="华文新魏" panose="02010800040101010101" pitchFamily="2" charset="-122"/>
                <a:ea typeface="华文新魏" panose="02010800040101010101" pitchFamily="2" charset="-122"/>
              </a:rPr>
              <a:t>1.</a:t>
            </a:r>
            <a:r>
              <a:rPr lang="zh-CN" altLang="en-US" dirty="0" smtClean="0">
                <a:latin typeface="华文新魏" panose="02010800040101010101" pitchFamily="2" charset="-122"/>
                <a:ea typeface="华文新魏" panose="02010800040101010101" pitchFamily="2" charset="-122"/>
              </a:rPr>
              <a:t>构建</a:t>
            </a:r>
            <a:r>
              <a:rPr lang="en-US" altLang="zh-CN" dirty="0" smtClean="0">
                <a:latin typeface="华文新魏" panose="02010800040101010101" pitchFamily="2" charset="-122"/>
                <a:ea typeface="华文新魏" panose="02010800040101010101" pitchFamily="2" charset="-122"/>
              </a:rPr>
              <a:t>observation</a:t>
            </a:r>
            <a:r>
              <a:rPr lang="zh-CN" altLang="en-US" dirty="0" smtClean="0">
                <a:latin typeface="华文新魏" panose="02010800040101010101" pitchFamily="2" charset="-122"/>
                <a:ea typeface="华文新魏" panose="02010800040101010101" pitchFamily="2" charset="-122"/>
              </a:rPr>
              <a:t>到</a:t>
            </a:r>
            <a:r>
              <a:rPr lang="en-US" altLang="zh-CN" dirty="0" smtClean="0">
                <a:latin typeface="华文新魏" panose="02010800040101010101" pitchFamily="2" charset="-122"/>
                <a:ea typeface="华文新魏" panose="02010800040101010101" pitchFamily="2" charset="-122"/>
              </a:rPr>
              <a:t>action</a:t>
            </a:r>
            <a:r>
              <a:rPr lang="zh-CN" altLang="en-US" dirty="0" smtClean="0">
                <a:latin typeface="华文新魏" panose="02010800040101010101" pitchFamily="2" charset="-122"/>
                <a:ea typeface="华文新魏" panose="02010800040101010101" pitchFamily="2" charset="-122"/>
              </a:rPr>
              <a:t>的映射模型</a:t>
            </a:r>
            <a:endParaRPr lang="en-US" altLang="zh-CN" dirty="0" smtClean="0">
              <a:latin typeface="华文新魏" panose="02010800040101010101" pitchFamily="2" charset="-122"/>
              <a:ea typeface="华文新魏" panose="02010800040101010101" pitchFamily="2" charset="-122"/>
            </a:endParaRPr>
          </a:p>
          <a:p>
            <a:endParaRPr lang="en-US" altLang="zh-CN" dirty="0" smtClean="0">
              <a:latin typeface="华文新魏" panose="02010800040101010101" pitchFamily="2" charset="-122"/>
              <a:ea typeface="华文新魏" panose="02010800040101010101" pitchFamily="2" charset="-122"/>
            </a:endParaRPr>
          </a:p>
          <a:p>
            <a:r>
              <a:rPr lang="zh-CN" altLang="en-US" dirty="0" smtClean="0">
                <a:latin typeface="华文新魏" panose="02010800040101010101" pitchFamily="2" charset="-122"/>
                <a:ea typeface="华文新魏" panose="02010800040101010101" pitchFamily="2" charset="-122"/>
              </a:rPr>
              <a:t>（</a:t>
            </a:r>
            <a:r>
              <a:rPr lang="en-US" altLang="zh-CN" dirty="0" smtClean="0">
                <a:latin typeface="华文新魏" panose="02010800040101010101" pitchFamily="2" charset="-122"/>
                <a:ea typeface="华文新魏" panose="02010800040101010101" pitchFamily="2" charset="-122"/>
              </a:rPr>
              <a:t>1</a:t>
            </a:r>
            <a:r>
              <a:rPr lang="zh-CN" altLang="en-US" dirty="0" smtClean="0">
                <a:latin typeface="华文新魏" panose="02010800040101010101" pitchFamily="2" charset="-122"/>
                <a:ea typeface="华文新魏" panose="02010800040101010101" pitchFamily="2" charset="-122"/>
              </a:rPr>
              <a:t>）线性模型</a:t>
            </a:r>
            <a:endParaRPr lang="en-US" altLang="zh-CN" dirty="0" smtClean="0">
              <a:latin typeface="华文新魏" panose="02010800040101010101" pitchFamily="2" charset="-122"/>
              <a:ea typeface="华文新魏" panose="02010800040101010101" pitchFamily="2" charset="-122"/>
            </a:endParaRPr>
          </a:p>
          <a:p>
            <a:r>
              <a:rPr lang="zh-CN" altLang="en-US" dirty="0" smtClean="0">
                <a:latin typeface="华文新魏" panose="02010800040101010101" pitchFamily="2" charset="-122"/>
                <a:ea typeface="华文新魏" panose="02010800040101010101" pitchFamily="2" charset="-122"/>
              </a:rPr>
              <a:t>（</a:t>
            </a:r>
            <a:r>
              <a:rPr lang="en-US" altLang="zh-CN" dirty="0" smtClean="0">
                <a:latin typeface="华文新魏" panose="02010800040101010101" pitchFamily="2" charset="-122"/>
                <a:ea typeface="华文新魏" panose="02010800040101010101" pitchFamily="2" charset="-122"/>
              </a:rPr>
              <a:t>2</a:t>
            </a:r>
            <a:r>
              <a:rPr lang="zh-CN" altLang="en-US" dirty="0" smtClean="0">
                <a:latin typeface="华文新魏" panose="02010800040101010101" pitchFamily="2" charset="-122"/>
                <a:ea typeface="华文新魏" panose="02010800040101010101" pitchFamily="2" charset="-122"/>
              </a:rPr>
              <a:t>）神经网络模型</a:t>
            </a:r>
            <a:endParaRPr lang="en-US" altLang="zh-CN" dirty="0" smtClean="0">
              <a:latin typeface="华文新魏" panose="02010800040101010101" pitchFamily="2" charset="-122"/>
              <a:ea typeface="华文新魏" panose="02010800040101010101" pitchFamily="2" charset="-122"/>
            </a:endParaRPr>
          </a:p>
          <a:p>
            <a:endParaRPr lang="en-US" altLang="zh-CN" dirty="0">
              <a:latin typeface="华文新魏" panose="02010800040101010101" pitchFamily="2" charset="-122"/>
              <a:ea typeface="华文新魏" panose="02010800040101010101" pitchFamily="2" charset="-122"/>
            </a:endParaRPr>
          </a:p>
          <a:p>
            <a:r>
              <a:rPr lang="en-US" altLang="zh-CN" dirty="0" smtClean="0">
                <a:latin typeface="华文新魏" panose="02010800040101010101" pitchFamily="2" charset="-122"/>
                <a:ea typeface="华文新魏" panose="02010800040101010101" pitchFamily="2" charset="-122"/>
              </a:rPr>
              <a:t>2.</a:t>
            </a:r>
            <a:r>
              <a:rPr lang="zh-CN" altLang="en-US" dirty="0" smtClean="0">
                <a:latin typeface="华文新魏" panose="02010800040101010101" pitchFamily="2" charset="-122"/>
                <a:ea typeface="华文新魏" panose="02010800040101010101" pitchFamily="2" charset="-122"/>
              </a:rPr>
              <a:t>用进化算法优化映射模型的参数</a:t>
            </a:r>
            <a:endParaRPr lang="zh-CN" altLang="en-US" dirty="0">
              <a:latin typeface="华文新魏" panose="02010800040101010101" pitchFamily="2" charset="-122"/>
              <a:ea typeface="华文新魏" panose="02010800040101010101" pitchFamily="2" charset="-122"/>
            </a:endParaRPr>
          </a:p>
        </p:txBody>
      </p:sp>
      <p:sp>
        <p:nvSpPr>
          <p:cNvPr id="15" name="文本框 14"/>
          <p:cNvSpPr txBox="1"/>
          <p:nvPr/>
        </p:nvSpPr>
        <p:spPr>
          <a:xfrm>
            <a:off x="695878" y="1087908"/>
            <a:ext cx="4358331" cy="369332"/>
          </a:xfrm>
          <a:prstGeom prst="rect">
            <a:avLst/>
          </a:prstGeom>
          <a:noFill/>
        </p:spPr>
        <p:txBody>
          <a:bodyPr wrap="square" rtlCol="0">
            <a:spAutoFit/>
          </a:bodyPr>
          <a:lstStyle/>
          <a:p>
            <a:r>
              <a:rPr lang="zh-CN" altLang="en-US" b="1" dirty="0" smtClean="0">
                <a:solidFill>
                  <a:srgbClr val="C00000"/>
                </a:solidFill>
              </a:rPr>
              <a:t>基于</a:t>
            </a:r>
            <a:r>
              <a:rPr lang="en-US" altLang="zh-CN" b="1" dirty="0" smtClean="0">
                <a:solidFill>
                  <a:srgbClr val="C00000"/>
                </a:solidFill>
              </a:rPr>
              <a:t>CMA-ES</a:t>
            </a:r>
            <a:r>
              <a:rPr lang="zh-CN" altLang="en-US" b="1" dirty="0" smtClean="0">
                <a:solidFill>
                  <a:srgbClr val="C00000"/>
                </a:solidFill>
              </a:rPr>
              <a:t>进化策略的强化学习</a:t>
            </a:r>
            <a:r>
              <a:rPr lang="en-US" altLang="zh-CN" b="1" dirty="0" smtClean="0">
                <a:solidFill>
                  <a:srgbClr val="C00000"/>
                </a:solidFill>
              </a:rPr>
              <a:t>(ES_RL)</a:t>
            </a:r>
            <a:endParaRPr lang="zh-CN" altLang="en-US" b="1" dirty="0">
              <a:solidFill>
                <a:srgbClr val="C00000"/>
              </a:solidFill>
            </a:endParaRPr>
          </a:p>
        </p:txBody>
      </p:sp>
      <p:sp>
        <p:nvSpPr>
          <p:cNvPr id="16" name="文本框 15"/>
          <p:cNvSpPr txBox="1"/>
          <p:nvPr/>
        </p:nvSpPr>
        <p:spPr>
          <a:xfrm>
            <a:off x="6518769" y="869312"/>
            <a:ext cx="5108924" cy="369332"/>
          </a:xfrm>
          <a:prstGeom prst="rect">
            <a:avLst/>
          </a:prstGeom>
          <a:noFill/>
        </p:spPr>
        <p:txBody>
          <a:bodyPr wrap="square" rtlCol="0">
            <a:spAutoFit/>
          </a:bodyPr>
          <a:lstStyle/>
          <a:p>
            <a:pPr algn="ctr"/>
            <a:r>
              <a:rPr lang="en-US" altLang="zh-CN" b="1" dirty="0">
                <a:solidFill>
                  <a:srgbClr val="C00000"/>
                </a:solidFill>
              </a:rPr>
              <a:t>Deep Deterministic Policy </a:t>
            </a:r>
            <a:r>
              <a:rPr lang="en-US" altLang="zh-CN" b="1" dirty="0" smtClean="0">
                <a:solidFill>
                  <a:srgbClr val="C00000"/>
                </a:solidFill>
              </a:rPr>
              <a:t>Gradient(DDPG)</a:t>
            </a:r>
            <a:endParaRPr lang="zh-CN" altLang="en-US" b="1" dirty="0">
              <a:solidFill>
                <a:srgbClr val="C00000"/>
              </a:solidFill>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9277" y="1379798"/>
            <a:ext cx="5012359" cy="3483412"/>
          </a:xfrm>
          <a:prstGeom prst="rect">
            <a:avLst/>
          </a:prstGeom>
        </p:spPr>
      </p:pic>
      <p:pic>
        <p:nvPicPr>
          <p:cNvPr id="19" name="图片 18"/>
          <p:cNvPicPr>
            <a:picLocks noChangeAspect="1"/>
          </p:cNvPicPr>
          <p:nvPr/>
        </p:nvPicPr>
        <p:blipFill>
          <a:blip r:embed="rId3"/>
          <a:stretch>
            <a:fillRect/>
          </a:stretch>
        </p:blipFill>
        <p:spPr>
          <a:xfrm>
            <a:off x="610294" y="3652910"/>
            <a:ext cx="4388114" cy="3038302"/>
          </a:xfrm>
          <a:prstGeom prst="rect">
            <a:avLst/>
          </a:prstGeom>
        </p:spPr>
      </p:pic>
    </p:spTree>
    <p:extLst>
      <p:ext uri="{BB962C8B-B14F-4D97-AF65-F5344CB8AC3E}">
        <p14:creationId xmlns:p14="http://schemas.microsoft.com/office/powerpoint/2010/main" val="8092304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743198"/>
            <a:ext cx="5828051"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349545" y="5732210"/>
            <a:ext cx="4572000" cy="707886"/>
          </a:xfrm>
          <a:prstGeom prst="rect">
            <a:avLst/>
          </a:prstGeom>
        </p:spPr>
        <p:txBody>
          <a:bodyPr>
            <a:spAutoFit/>
          </a:bodyPr>
          <a:lstStyle/>
          <a:p>
            <a:pPr algn="ctr"/>
            <a:r>
              <a:rPr lang="en-US" altLang="zh-CN" sz="2000" b="1" dirty="0">
                <a:latin typeface="华文新魏" panose="02010800040101010101" pitchFamily="2" charset="-122"/>
                <a:ea typeface="华文新魏" panose="02010800040101010101" pitchFamily="2" charset="-122"/>
                <a:cs typeface="Times New Roman" panose="02020603050405020304" pitchFamily="18" charset="0"/>
              </a:rPr>
              <a:t>CO2</a:t>
            </a:r>
            <a:r>
              <a:rPr lang="zh-CN" altLang="en-US" sz="2000" b="1" dirty="0">
                <a:latin typeface="华文新魏" panose="02010800040101010101" pitchFamily="2" charset="-122"/>
                <a:ea typeface="华文新魏" panose="02010800040101010101" pitchFamily="2" charset="-122"/>
                <a:cs typeface="Times New Roman" panose="02020603050405020304" pitchFamily="18" charset="0"/>
              </a:rPr>
              <a:t>浓度增加一倍的情况下，全球平均气温的增温不确定</a:t>
            </a:r>
            <a:r>
              <a:rPr lang="zh-CN" altLang="en-US" sz="2000" b="1" dirty="0" smtClean="0">
                <a:latin typeface="华文新魏" panose="02010800040101010101" pitchFamily="2" charset="-122"/>
                <a:ea typeface="华文新魏" panose="02010800040101010101" pitchFamily="2" charset="-122"/>
                <a:cs typeface="Times New Roman" panose="02020603050405020304" pitchFamily="18" charset="0"/>
              </a:rPr>
              <a:t>范围</a:t>
            </a:r>
            <a:r>
              <a:rPr lang="en-US" altLang="zh-CN" sz="2000" b="1" dirty="0" smtClean="0">
                <a:latin typeface="华文新魏" panose="02010800040101010101" pitchFamily="2" charset="-122"/>
                <a:ea typeface="华文新魏" panose="02010800040101010101" pitchFamily="2" charset="-122"/>
                <a:cs typeface="Times New Roman" panose="02020603050405020304" pitchFamily="18" charset="0"/>
              </a:rPr>
              <a:t>(</a:t>
            </a:r>
            <a:r>
              <a:rPr lang="en-US" altLang="zh-CN" sz="2000" b="1" dirty="0">
                <a:latin typeface="华文新魏" panose="02010800040101010101" pitchFamily="2" charset="-122"/>
                <a:ea typeface="华文新魏" panose="02010800040101010101" pitchFamily="2" charset="-122"/>
                <a:cs typeface="Times New Roman" panose="02020603050405020304" pitchFamily="18" charset="0"/>
              </a:rPr>
              <a:t>2K-8K)</a:t>
            </a:r>
          </a:p>
        </p:txBody>
      </p:sp>
      <p:sp>
        <p:nvSpPr>
          <p:cNvPr id="4" name="矩形 3"/>
          <p:cNvSpPr/>
          <p:nvPr/>
        </p:nvSpPr>
        <p:spPr bwMode="auto">
          <a:xfrm>
            <a:off x="2195385" y="5215032"/>
            <a:ext cx="2880320" cy="395174"/>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CN" altLang="en-US" sz="2000" b="1" dirty="0" smtClean="0">
                <a:solidFill>
                  <a:schemeClr val="bg1"/>
                </a:solidFill>
                <a:latin typeface="华文新魏" panose="02010800040101010101" pitchFamily="2" charset="-122"/>
                <a:ea typeface="华文新魏" panose="02010800040101010101" pitchFamily="2" charset="-122"/>
              </a:rPr>
              <a:t>扰动参数集合数</a:t>
            </a:r>
            <a:r>
              <a:rPr lang="en-US" altLang="zh-CN" sz="2000" b="1" dirty="0" smtClean="0">
                <a:solidFill>
                  <a:schemeClr val="bg1"/>
                </a:solidFill>
                <a:latin typeface="华文新魏" panose="02010800040101010101" pitchFamily="2" charset="-122"/>
                <a:ea typeface="华文新魏" panose="02010800040101010101" pitchFamily="2" charset="-122"/>
              </a:rPr>
              <a:t>: </a:t>
            </a:r>
            <a:r>
              <a:rPr lang="en-US" altLang="zh-CN" sz="2000" b="1" dirty="0" smtClean="0">
                <a:solidFill>
                  <a:schemeClr val="bg1"/>
                </a:solidFill>
                <a:latin typeface="华文新魏" panose="02010800040101010101" pitchFamily="2" charset="-122"/>
                <a:ea typeface="华文新魏" panose="02010800040101010101" pitchFamily="2" charset="-122"/>
                <a:cs typeface="Times New Roman" panose="02020603050405020304" pitchFamily="18" charset="0"/>
              </a:rPr>
              <a:t>2578</a:t>
            </a:r>
            <a:endParaRPr lang="en-US" altLang="zh-CN" sz="2000" b="1" dirty="0">
              <a:solidFill>
                <a:schemeClr val="bg1"/>
              </a:solidFill>
              <a:latin typeface="华文新魏" panose="02010800040101010101" pitchFamily="2" charset="-122"/>
              <a:ea typeface="华文新魏" panose="02010800040101010101" pitchFamily="2" charset="-122"/>
              <a:cs typeface="Times New Roman" panose="02020603050405020304" pitchFamily="18" charset="0"/>
            </a:endParaRPr>
          </a:p>
          <a:p>
            <a:pPr marL="0" marR="0" indent="0" algn="l" defTabSz="904875"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endParaRPr>
          </a:p>
        </p:txBody>
      </p:sp>
      <p:sp>
        <p:nvSpPr>
          <p:cNvPr id="5" name="文本框 4"/>
          <p:cNvSpPr txBox="1"/>
          <p:nvPr/>
        </p:nvSpPr>
        <p:spPr>
          <a:xfrm>
            <a:off x="5141019" y="5215032"/>
            <a:ext cx="2315302" cy="369332"/>
          </a:xfrm>
          <a:prstGeom prst="rect">
            <a:avLst/>
          </a:prstGeom>
          <a:noFill/>
        </p:spPr>
        <p:txBody>
          <a:bodyPr wrap="square" rtlCol="0">
            <a:spAutoFit/>
          </a:bodyPr>
          <a:lstStyle/>
          <a:p>
            <a:r>
              <a:rPr lang="en-US" altLang="zh-CN" dirty="0" err="1" smtClean="0">
                <a:latin typeface="Times New Roman" panose="02020603050405020304" pitchFamily="18" charset="0"/>
                <a:cs typeface="Times New Roman" panose="02020603050405020304" pitchFamily="18" charset="0"/>
              </a:rPr>
              <a:t>Stainforth</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et al., 2005</a:t>
            </a:r>
            <a:endParaRPr lang="zh-CN" altLang="en-US" dirty="0">
              <a:latin typeface="Times New Roman" panose="02020603050405020304" pitchFamily="18" charset="0"/>
              <a:cs typeface="Times New Roman" panose="02020603050405020304" pitchFamily="18" charset="0"/>
            </a:endParaRPr>
          </a:p>
        </p:txBody>
      </p:sp>
      <p:sp>
        <p:nvSpPr>
          <p:cNvPr id="6" name="内容占位符 2"/>
          <p:cNvSpPr txBox="1">
            <a:spLocks/>
          </p:cNvSpPr>
          <p:nvPr/>
        </p:nvSpPr>
        <p:spPr>
          <a:xfrm>
            <a:off x="827088" y="1107027"/>
            <a:ext cx="7921625" cy="12047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solidFill>
                  <a:srgbClr val="FF0000"/>
                </a:solidFill>
                <a:latin typeface="华文新魏" panose="02010800040101010101" pitchFamily="2" charset="-122"/>
                <a:ea typeface="华文新魏" panose="02010800040101010101" pitchFamily="2" charset="-122"/>
              </a:rPr>
              <a:t>量化参数不确定性对提高模式预测能力至关重要</a:t>
            </a:r>
            <a:endParaRPr lang="zh-CN" altLang="en-US" sz="2400" dirty="0">
              <a:solidFill>
                <a:srgbClr val="FF0000"/>
              </a:solidFill>
              <a:latin typeface="华文新魏" panose="02010800040101010101" pitchFamily="2" charset="-122"/>
              <a:ea typeface="华文新魏" panose="02010800040101010101" pitchFamily="2" charset="-122"/>
            </a:endParaRPr>
          </a:p>
        </p:txBody>
      </p:sp>
      <p:sp>
        <p:nvSpPr>
          <p:cNvPr id="7" name="文本框 6"/>
          <p:cNvSpPr txBox="1"/>
          <p:nvPr/>
        </p:nvSpPr>
        <p:spPr>
          <a:xfrm>
            <a:off x="3211078" y="324363"/>
            <a:ext cx="6592363" cy="584775"/>
          </a:xfrm>
          <a:prstGeom prst="rect">
            <a:avLst/>
          </a:prstGeom>
          <a:noFill/>
        </p:spPr>
        <p:txBody>
          <a:bodyPr wrap="square" rtlCol="0">
            <a:spAutoFit/>
          </a:bodyPr>
          <a:lstStyle/>
          <a:p>
            <a:pPr algn="ctr"/>
            <a:r>
              <a:rPr lang="zh-CN" altLang="en-US" sz="3200" dirty="0">
                <a:latin typeface="华文新魏" panose="02010800040101010101" pitchFamily="2" charset="-122"/>
                <a:ea typeface="华文新魏" panose="02010800040101010101" pitchFamily="2" charset="-122"/>
              </a:rPr>
              <a:t>基于强化学习的实时参数优化方案</a:t>
            </a:r>
          </a:p>
        </p:txBody>
      </p:sp>
      <p:pic>
        <p:nvPicPr>
          <p:cNvPr id="8" name="图片 7"/>
          <p:cNvPicPr>
            <a:picLocks noChangeAspect="1"/>
          </p:cNvPicPr>
          <p:nvPr/>
        </p:nvPicPr>
        <p:blipFill>
          <a:blip r:embed="rId3"/>
          <a:stretch>
            <a:fillRect/>
          </a:stretch>
        </p:blipFill>
        <p:spPr>
          <a:xfrm>
            <a:off x="7065180" y="1602494"/>
            <a:ext cx="4848152" cy="3374890"/>
          </a:xfrm>
          <a:prstGeom prst="rect">
            <a:avLst/>
          </a:prstGeom>
        </p:spPr>
      </p:pic>
      <p:sp>
        <p:nvSpPr>
          <p:cNvPr id="9" name="文本框 8"/>
          <p:cNvSpPr txBox="1"/>
          <p:nvPr/>
        </p:nvSpPr>
        <p:spPr>
          <a:xfrm>
            <a:off x="9598030" y="5127011"/>
            <a:ext cx="2315302"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Zhang et al., 2015</a:t>
            </a:r>
            <a:endParaRPr lang="zh-CN" altLang="en-US" dirty="0">
              <a:latin typeface="Times New Roman" panose="02020603050405020304" pitchFamily="18" charset="0"/>
              <a:cs typeface="Times New Roman" panose="02020603050405020304" pitchFamily="18" charset="0"/>
            </a:endParaRPr>
          </a:p>
        </p:txBody>
      </p:sp>
      <p:sp>
        <p:nvSpPr>
          <p:cNvPr id="10" name="矩形 9"/>
          <p:cNvSpPr/>
          <p:nvPr/>
        </p:nvSpPr>
        <p:spPr>
          <a:xfrm>
            <a:off x="7341332" y="5732210"/>
            <a:ext cx="4572000" cy="707886"/>
          </a:xfrm>
          <a:prstGeom prst="rect">
            <a:avLst/>
          </a:prstGeom>
        </p:spPr>
        <p:txBody>
          <a:bodyPr>
            <a:spAutoFit/>
          </a:bodyPr>
          <a:lstStyle/>
          <a:p>
            <a:pPr algn="ctr"/>
            <a:r>
              <a:rPr lang="zh-CN" altLang="en-US" sz="2000" b="1" dirty="0" smtClean="0">
                <a:latin typeface="华文新魏" panose="02010800040101010101" pitchFamily="2" charset="-122"/>
                <a:ea typeface="华文新魏" panose="02010800040101010101" pitchFamily="2" charset="-122"/>
                <a:cs typeface="Times New Roman" panose="02020603050405020304" pitchFamily="18" charset="0"/>
              </a:rPr>
              <a:t>目前的自动参数优化方案的核心是利用优化算法优化不确定参数</a:t>
            </a:r>
            <a:endParaRPr lang="en-US" altLang="zh-CN" sz="2000" b="1" dirty="0">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14091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564335" y="4184309"/>
            <a:ext cx="1439333"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华文新魏" panose="02010800040101010101" pitchFamily="2" charset="-122"/>
                <a:ea typeface="华文新魏" panose="02010800040101010101" pitchFamily="2" charset="-122"/>
              </a:rPr>
              <a:t>第一段时间</a:t>
            </a:r>
            <a:endParaRPr lang="zh-CN" altLang="en-US" dirty="0">
              <a:latin typeface="华文新魏" panose="02010800040101010101" pitchFamily="2" charset="-122"/>
              <a:ea typeface="华文新魏" panose="02010800040101010101" pitchFamily="2" charset="-122"/>
            </a:endParaRPr>
          </a:p>
        </p:txBody>
      </p:sp>
      <p:cxnSp>
        <p:nvCxnSpPr>
          <p:cNvPr id="7" name="直接箭头连接符 6"/>
          <p:cNvCxnSpPr>
            <a:stCxn id="4" idx="3"/>
          </p:cNvCxnSpPr>
          <p:nvPr/>
        </p:nvCxnSpPr>
        <p:spPr>
          <a:xfrm flipV="1">
            <a:off x="8003668" y="4353642"/>
            <a:ext cx="3979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8452402" y="4184309"/>
            <a:ext cx="1439333"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华文新魏" panose="02010800040101010101" pitchFamily="2" charset="-122"/>
                <a:ea typeface="华文新魏" panose="02010800040101010101" pitchFamily="2" charset="-122"/>
              </a:rPr>
              <a:t>第二段时间</a:t>
            </a:r>
            <a:endParaRPr lang="zh-CN" altLang="en-US" dirty="0">
              <a:latin typeface="华文新魏" panose="02010800040101010101" pitchFamily="2" charset="-122"/>
              <a:ea typeface="华文新魏" panose="02010800040101010101" pitchFamily="2" charset="-122"/>
            </a:endParaRPr>
          </a:p>
        </p:txBody>
      </p:sp>
      <p:cxnSp>
        <p:nvCxnSpPr>
          <p:cNvPr id="10" name="直接箭头连接符 9"/>
          <p:cNvCxnSpPr/>
          <p:nvPr/>
        </p:nvCxnSpPr>
        <p:spPr>
          <a:xfrm flipV="1">
            <a:off x="9942536" y="4353641"/>
            <a:ext cx="3979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0391270" y="4184309"/>
            <a:ext cx="1439333"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华文新魏" panose="02010800040101010101" pitchFamily="2" charset="-122"/>
                <a:ea typeface="华文新魏" panose="02010800040101010101" pitchFamily="2" charset="-122"/>
              </a:rPr>
              <a:t>第三段时间</a:t>
            </a:r>
            <a:endParaRPr lang="zh-CN" altLang="en-US" dirty="0">
              <a:latin typeface="华文新魏" panose="02010800040101010101" pitchFamily="2" charset="-122"/>
              <a:ea typeface="华文新魏" panose="02010800040101010101" pitchFamily="2" charset="-122"/>
            </a:endParaRPr>
          </a:p>
        </p:txBody>
      </p:sp>
      <p:sp>
        <p:nvSpPr>
          <p:cNvPr id="12" name="文本框 11"/>
          <p:cNvSpPr txBox="1"/>
          <p:nvPr/>
        </p:nvSpPr>
        <p:spPr>
          <a:xfrm>
            <a:off x="3283649" y="561166"/>
            <a:ext cx="6592363" cy="584775"/>
          </a:xfrm>
          <a:prstGeom prst="rect">
            <a:avLst/>
          </a:prstGeom>
          <a:noFill/>
        </p:spPr>
        <p:txBody>
          <a:bodyPr wrap="square" rtlCol="0">
            <a:spAutoFit/>
          </a:bodyPr>
          <a:lstStyle/>
          <a:p>
            <a:pPr algn="ctr"/>
            <a:r>
              <a:rPr lang="zh-CN" altLang="en-US" sz="3200" dirty="0">
                <a:latin typeface="华文新魏" panose="02010800040101010101" pitchFamily="2" charset="-122"/>
                <a:ea typeface="华文新魏" panose="02010800040101010101" pitchFamily="2" charset="-122"/>
              </a:rPr>
              <a:t>基于强化学习的实时参数优化方案</a:t>
            </a:r>
          </a:p>
        </p:txBody>
      </p:sp>
      <p:cxnSp>
        <p:nvCxnSpPr>
          <p:cNvPr id="16" name="曲线连接符 15"/>
          <p:cNvCxnSpPr>
            <a:endCxn id="19" idx="1"/>
          </p:cNvCxnSpPr>
          <p:nvPr/>
        </p:nvCxnSpPr>
        <p:spPr>
          <a:xfrm flipV="1">
            <a:off x="7218111" y="3334431"/>
            <a:ext cx="1191800" cy="9051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8409911" y="3107816"/>
            <a:ext cx="1587707" cy="453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华文新魏" panose="02010800040101010101" pitchFamily="2" charset="-122"/>
                <a:ea typeface="华文新魏" panose="02010800040101010101" pitchFamily="2" charset="-122"/>
              </a:rPr>
              <a:t>更新调整比例</a:t>
            </a:r>
            <a:endParaRPr lang="zh-CN" altLang="en-US" dirty="0">
              <a:latin typeface="华文新魏" panose="02010800040101010101" pitchFamily="2" charset="-122"/>
              <a:ea typeface="华文新魏" panose="02010800040101010101" pitchFamily="2" charset="-122"/>
            </a:endParaRPr>
          </a:p>
        </p:txBody>
      </p:sp>
      <p:sp>
        <p:nvSpPr>
          <p:cNvPr id="20" name="矩形 19"/>
          <p:cNvSpPr/>
          <p:nvPr/>
        </p:nvSpPr>
        <p:spPr>
          <a:xfrm>
            <a:off x="6285895" y="3103233"/>
            <a:ext cx="1717773" cy="452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华文新魏" panose="02010800040101010101" pitchFamily="2" charset="-122"/>
                <a:ea typeface="华文新魏" panose="02010800040101010101" pitchFamily="2" charset="-122"/>
              </a:rPr>
              <a:t>初始化调整比例</a:t>
            </a:r>
            <a:endParaRPr lang="zh-CN" altLang="en-US" sz="1600" dirty="0">
              <a:latin typeface="华文新魏" panose="02010800040101010101" pitchFamily="2" charset="-122"/>
              <a:ea typeface="华文新魏" panose="02010800040101010101" pitchFamily="2" charset="-122"/>
            </a:endParaRPr>
          </a:p>
        </p:txBody>
      </p:sp>
      <p:sp>
        <p:nvSpPr>
          <p:cNvPr id="26" name="矩形 25"/>
          <p:cNvSpPr/>
          <p:nvPr/>
        </p:nvSpPr>
        <p:spPr>
          <a:xfrm>
            <a:off x="10391269" y="3085474"/>
            <a:ext cx="1622971" cy="435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华文新魏" panose="02010800040101010101" pitchFamily="2" charset="-122"/>
                <a:ea typeface="华文新魏" panose="02010800040101010101" pitchFamily="2" charset="-122"/>
              </a:rPr>
              <a:t>更新调整比例</a:t>
            </a:r>
            <a:endParaRPr lang="zh-CN" altLang="en-US" dirty="0">
              <a:latin typeface="华文新魏" panose="02010800040101010101" pitchFamily="2" charset="-122"/>
              <a:ea typeface="华文新魏" panose="02010800040101010101" pitchFamily="2" charset="-122"/>
            </a:endParaRPr>
          </a:p>
        </p:txBody>
      </p:sp>
      <p:cxnSp>
        <p:nvCxnSpPr>
          <p:cNvPr id="27" name="曲线连接符 26"/>
          <p:cNvCxnSpPr>
            <a:endCxn id="26" idx="1"/>
          </p:cNvCxnSpPr>
          <p:nvPr/>
        </p:nvCxnSpPr>
        <p:spPr>
          <a:xfrm flipV="1">
            <a:off x="9145608" y="3303099"/>
            <a:ext cx="1245661" cy="92854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0" idx="2"/>
          </p:cNvCxnSpPr>
          <p:nvPr/>
        </p:nvCxnSpPr>
        <p:spPr>
          <a:xfrm flipH="1">
            <a:off x="7199335" y="3671559"/>
            <a:ext cx="3967" cy="51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9145608" y="3646934"/>
            <a:ext cx="3967" cy="51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1073761" y="3520724"/>
            <a:ext cx="10714" cy="733945"/>
          </a:xfrm>
          <a:prstGeom prst="line">
            <a:avLst/>
          </a:prstGeom>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26771" y="1368092"/>
            <a:ext cx="10723013" cy="49065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FF0000"/>
                </a:solidFill>
                <a:latin typeface="华文新魏" panose="02010800040101010101" pitchFamily="2" charset="-122"/>
                <a:ea typeface="华文新魏" panose="02010800040101010101" pitchFamily="2" charset="-122"/>
              </a:rPr>
              <a:t>用历史实验寻找出来的最优参数对未来时间段的预测是否一定合适？</a:t>
            </a:r>
            <a:endParaRPr lang="zh-CN" altLang="en-US" sz="2400" dirty="0">
              <a:solidFill>
                <a:srgbClr val="FF0000"/>
              </a:solidFill>
              <a:latin typeface="华文新魏" panose="02010800040101010101" pitchFamily="2" charset="-122"/>
              <a:ea typeface="华文新魏" panose="02010800040101010101" pitchFamily="2" charset="-122"/>
            </a:endParaRPr>
          </a:p>
        </p:txBody>
      </p:sp>
      <p:sp>
        <p:nvSpPr>
          <p:cNvPr id="21" name="文本框 20"/>
          <p:cNvSpPr txBox="1"/>
          <p:nvPr/>
        </p:nvSpPr>
        <p:spPr>
          <a:xfrm>
            <a:off x="289746" y="2714476"/>
            <a:ext cx="4063747" cy="1938992"/>
          </a:xfrm>
          <a:prstGeom prst="rect">
            <a:avLst/>
          </a:prstGeom>
          <a:noFill/>
        </p:spPr>
        <p:txBody>
          <a:bodyPr wrap="square" rtlCol="0">
            <a:spAutoFit/>
          </a:bodyPr>
          <a:lstStyle/>
          <a:p>
            <a:r>
              <a:rPr lang="zh-CN" altLang="en-US" sz="2000" dirty="0" smtClean="0">
                <a:latin typeface="华文新魏" panose="02010800040101010101" pitchFamily="2" charset="-122"/>
                <a:ea typeface="华文新魏" panose="02010800040101010101" pitchFamily="2" charset="-122"/>
              </a:rPr>
              <a:t>上一时间段的大气状态如</a:t>
            </a:r>
            <a:r>
              <a:rPr lang="en-US" altLang="zh-CN" sz="2000" dirty="0" smtClean="0">
                <a:latin typeface="华文新魏" panose="02010800040101010101" pitchFamily="2" charset="-122"/>
                <a:ea typeface="华文新魏" panose="02010800040101010101" pitchFamily="2" charset="-122"/>
              </a:rPr>
              <a:t>U200,V850,PRECT,Q850,T850</a:t>
            </a:r>
          </a:p>
          <a:p>
            <a:endParaRPr lang="en-US" altLang="zh-CN" sz="2000" dirty="0">
              <a:latin typeface="华文新魏" panose="02010800040101010101" pitchFamily="2" charset="-122"/>
              <a:ea typeface="华文新魏" panose="02010800040101010101" pitchFamily="2" charset="-122"/>
            </a:endParaRPr>
          </a:p>
          <a:p>
            <a:r>
              <a:rPr lang="zh-CN" altLang="en-US" sz="2000" dirty="0" smtClean="0">
                <a:latin typeface="华文新魏" panose="02010800040101010101" pitchFamily="2" charset="-122"/>
                <a:ea typeface="华文新魏" panose="02010800040101010101" pitchFamily="2" charset="-122"/>
              </a:rPr>
              <a:t>上一天同一时间段的大气变量</a:t>
            </a:r>
            <a:r>
              <a:rPr lang="en-US" altLang="zh-CN" sz="2000" dirty="0" smtClean="0">
                <a:latin typeface="华文新魏" panose="02010800040101010101" pitchFamily="2" charset="-122"/>
                <a:ea typeface="华文新魏" panose="02010800040101010101" pitchFamily="2" charset="-122"/>
              </a:rPr>
              <a:t>U200,V850,PRECT,Q850,T850</a:t>
            </a:r>
            <a:endParaRPr lang="en-US" altLang="zh-CN" sz="2000" dirty="0">
              <a:latin typeface="华文新魏" panose="02010800040101010101" pitchFamily="2" charset="-122"/>
              <a:ea typeface="华文新魏" panose="02010800040101010101" pitchFamily="2" charset="-122"/>
            </a:endParaRPr>
          </a:p>
          <a:p>
            <a:r>
              <a:rPr lang="zh-CN" altLang="en-US" sz="2000" dirty="0">
                <a:latin typeface="华文新魏" panose="02010800040101010101" pitchFamily="2" charset="-122"/>
                <a:ea typeface="华文新魏" panose="02010800040101010101" pitchFamily="2" charset="-122"/>
              </a:rPr>
              <a:t>等</a:t>
            </a:r>
            <a:endParaRPr lang="en-US" altLang="zh-CN" sz="2000" dirty="0" smtClean="0">
              <a:latin typeface="华文新魏" panose="02010800040101010101" pitchFamily="2" charset="-122"/>
              <a:ea typeface="华文新魏" panose="02010800040101010101" pitchFamily="2" charset="-122"/>
            </a:endParaRPr>
          </a:p>
        </p:txBody>
      </p:sp>
      <p:sp>
        <p:nvSpPr>
          <p:cNvPr id="22" name="文本框 21"/>
          <p:cNvSpPr txBox="1"/>
          <p:nvPr/>
        </p:nvSpPr>
        <p:spPr>
          <a:xfrm>
            <a:off x="4468842" y="2589702"/>
            <a:ext cx="1357810" cy="2308324"/>
          </a:xfrm>
          <a:prstGeom prst="rect">
            <a:avLst/>
          </a:prstGeom>
          <a:noFill/>
        </p:spPr>
        <p:txBody>
          <a:bodyPr wrap="square" rtlCol="0">
            <a:spAutoFit/>
          </a:bodyPr>
          <a:lstStyle/>
          <a:p>
            <a:r>
              <a:rPr lang="en-US" altLang="zh-CN" dirty="0" smtClean="0">
                <a:latin typeface="华文新魏" panose="02010800040101010101" pitchFamily="2" charset="-122"/>
                <a:ea typeface="华文新魏" panose="02010800040101010101" pitchFamily="2" charset="-122"/>
              </a:rPr>
              <a:t>c0_lnd</a:t>
            </a:r>
          </a:p>
          <a:p>
            <a:endParaRPr lang="en-US" altLang="zh-CN" dirty="0">
              <a:latin typeface="华文新魏" panose="02010800040101010101" pitchFamily="2" charset="-122"/>
              <a:ea typeface="华文新魏" panose="02010800040101010101" pitchFamily="2" charset="-122"/>
            </a:endParaRPr>
          </a:p>
          <a:p>
            <a:r>
              <a:rPr lang="en-US" altLang="zh-CN" dirty="0" smtClean="0">
                <a:latin typeface="华文新魏" panose="02010800040101010101" pitchFamily="2" charset="-122"/>
                <a:ea typeface="华文新魏" panose="02010800040101010101" pitchFamily="2" charset="-122"/>
              </a:rPr>
              <a:t>c0_ocn</a:t>
            </a:r>
          </a:p>
          <a:p>
            <a:endParaRPr lang="en-US" altLang="zh-CN" dirty="0">
              <a:latin typeface="华文新魏" panose="02010800040101010101" pitchFamily="2" charset="-122"/>
              <a:ea typeface="华文新魏" panose="02010800040101010101" pitchFamily="2" charset="-122"/>
            </a:endParaRPr>
          </a:p>
          <a:p>
            <a:r>
              <a:rPr lang="en-US" altLang="zh-CN" dirty="0" err="1" smtClean="0">
                <a:latin typeface="华文新魏" panose="02010800040101010101" pitchFamily="2" charset="-122"/>
                <a:ea typeface="华文新魏" panose="02010800040101010101" pitchFamily="2" charset="-122"/>
              </a:rPr>
              <a:t>ai</a:t>
            </a:r>
            <a:endParaRPr lang="en-US" altLang="zh-CN" dirty="0" smtClean="0">
              <a:latin typeface="华文新魏" panose="02010800040101010101" pitchFamily="2" charset="-122"/>
              <a:ea typeface="华文新魏" panose="02010800040101010101" pitchFamily="2" charset="-122"/>
            </a:endParaRPr>
          </a:p>
          <a:p>
            <a:endParaRPr lang="en-US" altLang="zh-CN"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t</a:t>
            </a:r>
            <a:r>
              <a:rPr lang="en-US" altLang="zh-CN" dirty="0" smtClean="0">
                <a:latin typeface="华文新魏" panose="02010800040101010101" pitchFamily="2" charset="-122"/>
                <a:ea typeface="华文新魏" panose="02010800040101010101" pitchFamily="2" charset="-122"/>
              </a:rPr>
              <a:t>au</a:t>
            </a:r>
          </a:p>
          <a:p>
            <a:r>
              <a:rPr lang="en-US" altLang="zh-CN" dirty="0" smtClean="0">
                <a:latin typeface="华文新魏" panose="02010800040101010101" pitchFamily="2" charset="-122"/>
                <a:ea typeface="华文新魏" panose="02010800040101010101" pitchFamily="2" charset="-122"/>
              </a:rPr>
              <a:t>…</a:t>
            </a:r>
          </a:p>
        </p:txBody>
      </p:sp>
      <p:sp>
        <p:nvSpPr>
          <p:cNvPr id="3" name="矩形 2"/>
          <p:cNvSpPr/>
          <p:nvPr/>
        </p:nvSpPr>
        <p:spPr>
          <a:xfrm>
            <a:off x="746482" y="5530885"/>
            <a:ext cx="10803302" cy="5620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华文新魏" panose="02010800040101010101" pitchFamily="2" charset="-122"/>
                <a:ea typeface="华文新魏" panose="02010800040101010101" pitchFamily="2" charset="-122"/>
              </a:rPr>
              <a:t>探索能不能通过过去一段时间的输出结果对未来的不确定参数选择做出指导</a:t>
            </a:r>
          </a:p>
        </p:txBody>
      </p:sp>
      <p:sp>
        <p:nvSpPr>
          <p:cNvPr id="5" name="矩形 4"/>
          <p:cNvSpPr/>
          <p:nvPr/>
        </p:nvSpPr>
        <p:spPr>
          <a:xfrm>
            <a:off x="209046" y="2647628"/>
            <a:ext cx="3750067" cy="2005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309363" y="2417157"/>
            <a:ext cx="1409515" cy="271778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3843998" y="3444378"/>
            <a:ext cx="455502" cy="331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667081" y="2478513"/>
            <a:ext cx="2898845" cy="3450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2">
                    <a:lumMod val="10000"/>
                  </a:schemeClr>
                </a:solidFill>
                <a:latin typeface="华文新魏" panose="02010800040101010101" pitchFamily="2" charset="-122"/>
                <a:ea typeface="华文新魏" panose="02010800040101010101" pitchFamily="2" charset="-122"/>
              </a:rPr>
              <a:t>动态参数调整</a:t>
            </a:r>
            <a:endParaRPr lang="zh-CN" altLang="en-US" b="1" dirty="0">
              <a:solidFill>
                <a:schemeClr val="bg2">
                  <a:lumMod val="10000"/>
                </a:schemeClr>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155744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83725" y="359391"/>
            <a:ext cx="7606353" cy="584775"/>
          </a:xfrm>
          <a:prstGeom prst="rect">
            <a:avLst/>
          </a:prstGeom>
          <a:noFill/>
        </p:spPr>
        <p:txBody>
          <a:bodyPr wrap="square" rtlCol="0">
            <a:spAutoFit/>
          </a:bodyPr>
          <a:lstStyle/>
          <a:p>
            <a:pPr algn="ctr"/>
            <a:r>
              <a:rPr lang="zh-CN" altLang="en-US" sz="3200" dirty="0">
                <a:latin typeface="华文新魏" panose="02010800040101010101" pitchFamily="2" charset="-122"/>
                <a:ea typeface="华文新魏" panose="02010800040101010101" pitchFamily="2" charset="-122"/>
              </a:rPr>
              <a:t>实验思路</a:t>
            </a:r>
          </a:p>
        </p:txBody>
      </p:sp>
      <p:sp>
        <p:nvSpPr>
          <p:cNvPr id="3" name="文本框 2"/>
          <p:cNvSpPr txBox="1"/>
          <p:nvPr/>
        </p:nvSpPr>
        <p:spPr>
          <a:xfrm>
            <a:off x="1025856" y="2003115"/>
            <a:ext cx="10363200" cy="1323439"/>
          </a:xfrm>
          <a:prstGeom prst="rect">
            <a:avLst/>
          </a:prstGeom>
          <a:noFill/>
        </p:spPr>
        <p:txBody>
          <a:bodyPr wrap="square" rtlCol="0">
            <a:spAutoFit/>
          </a:bodyPr>
          <a:lstStyle/>
          <a:p>
            <a:r>
              <a:rPr lang="en-US" altLang="zh-CN" sz="2000" dirty="0">
                <a:latin typeface="华文新魏" panose="02010800040101010101" pitchFamily="2" charset="-122"/>
                <a:ea typeface="华文新魏" panose="02010800040101010101" pitchFamily="2" charset="-122"/>
              </a:rPr>
              <a:t>1.</a:t>
            </a:r>
            <a:r>
              <a:rPr lang="zh-CN" altLang="en-US" sz="2000" dirty="0">
                <a:latin typeface="华文新魏" panose="02010800040101010101" pitchFamily="2" charset="-122"/>
                <a:ea typeface="华文新魏" panose="02010800040101010101" pitchFamily="2" charset="-122"/>
              </a:rPr>
              <a:t>利用强化</a:t>
            </a:r>
            <a:r>
              <a:rPr lang="zh-CN" altLang="en-US" sz="2000" dirty="0" smtClean="0">
                <a:latin typeface="华文新魏" panose="02010800040101010101" pitchFamily="2" charset="-122"/>
                <a:ea typeface="华文新魏" panose="02010800040101010101" pitchFamily="2" charset="-122"/>
              </a:rPr>
              <a:t>学习建立</a:t>
            </a:r>
            <a:r>
              <a:rPr lang="en-US" altLang="zh-CN" sz="2000" dirty="0">
                <a:latin typeface="华文新魏" panose="02010800040101010101" pitchFamily="2" charset="-122"/>
                <a:ea typeface="华文新魏" panose="02010800040101010101" pitchFamily="2" charset="-122"/>
              </a:rPr>
              <a:t>state</a:t>
            </a:r>
            <a:r>
              <a:rPr lang="zh-CN" altLang="en-US" sz="2000" dirty="0">
                <a:latin typeface="华文新魏" panose="02010800040101010101" pitchFamily="2" charset="-122"/>
                <a:ea typeface="华文新魏" panose="02010800040101010101" pitchFamily="2" charset="-122"/>
              </a:rPr>
              <a:t>到</a:t>
            </a:r>
            <a:r>
              <a:rPr lang="en-US" altLang="zh-CN" sz="2000" dirty="0">
                <a:latin typeface="华文新魏" panose="02010800040101010101" pitchFamily="2" charset="-122"/>
                <a:ea typeface="华文新魏" panose="02010800040101010101" pitchFamily="2" charset="-122"/>
              </a:rPr>
              <a:t>action</a:t>
            </a:r>
            <a:r>
              <a:rPr lang="zh-CN" altLang="en-US" sz="2000" dirty="0">
                <a:latin typeface="华文新魏" panose="02010800040101010101" pitchFamily="2" charset="-122"/>
                <a:ea typeface="华文新魏" panose="02010800040101010101" pitchFamily="2" charset="-122"/>
              </a:rPr>
              <a:t>（上一时间步的输出变量的</a:t>
            </a:r>
            <a:r>
              <a:rPr lang="en-US" altLang="zh-CN" sz="2000" dirty="0" err="1">
                <a:latin typeface="华文新魏" panose="02010800040101010101" pitchFamily="2" charset="-122"/>
                <a:ea typeface="华文新魏" panose="02010800040101010101" pitchFamily="2" charset="-122"/>
              </a:rPr>
              <a:t>rms_ratio</a:t>
            </a:r>
            <a:r>
              <a:rPr lang="zh-CN" altLang="en-US" sz="2000" dirty="0">
                <a:latin typeface="华文新魏" panose="02010800040101010101" pitchFamily="2" charset="-122"/>
                <a:ea typeface="华文新魏" panose="02010800040101010101" pitchFamily="2" charset="-122"/>
              </a:rPr>
              <a:t>到不确定参数的调整比例）的模型，利用</a:t>
            </a:r>
            <a:r>
              <a:rPr lang="en-US" altLang="zh-CN" sz="2000" dirty="0" err="1">
                <a:latin typeface="华文新魏" panose="02010800040101010101" pitchFamily="2" charset="-122"/>
                <a:ea typeface="华文新魏" panose="02010800040101010101" pitchFamily="2" charset="-122"/>
              </a:rPr>
              <a:t>cma-es</a:t>
            </a:r>
            <a:r>
              <a:rPr lang="zh-CN" altLang="en-US" sz="2000" dirty="0">
                <a:latin typeface="华文新魏" panose="02010800040101010101" pitchFamily="2" charset="-122"/>
                <a:ea typeface="华文新魏" panose="02010800040101010101" pitchFamily="2" charset="-122"/>
              </a:rPr>
              <a:t>优化模型参数</a:t>
            </a:r>
            <a:endParaRPr lang="en-US" altLang="zh-CN" sz="2000" dirty="0">
              <a:latin typeface="华文新魏" panose="02010800040101010101" pitchFamily="2" charset="-122"/>
              <a:ea typeface="华文新魏" panose="02010800040101010101" pitchFamily="2" charset="-122"/>
            </a:endParaRPr>
          </a:p>
          <a:p>
            <a:endParaRPr lang="en-US" altLang="zh-CN" sz="2000" dirty="0">
              <a:latin typeface="华文新魏" panose="02010800040101010101" pitchFamily="2" charset="-122"/>
              <a:ea typeface="华文新魏" panose="02010800040101010101" pitchFamily="2" charset="-122"/>
            </a:endParaRPr>
          </a:p>
          <a:p>
            <a:r>
              <a:rPr lang="en-US" altLang="zh-CN" sz="2000" dirty="0">
                <a:latin typeface="华文新魏" panose="02010800040101010101" pitchFamily="2" charset="-122"/>
                <a:ea typeface="华文新魏" panose="02010800040101010101" pitchFamily="2" charset="-122"/>
              </a:rPr>
              <a:t>2.</a:t>
            </a:r>
            <a:r>
              <a:rPr lang="zh-CN" altLang="en-US" sz="2000" dirty="0">
                <a:latin typeface="华文新魏" panose="02010800040101010101" pitchFamily="2" charset="-122"/>
                <a:ea typeface="华文新魏" panose="02010800040101010101" pitchFamily="2" charset="-122"/>
              </a:rPr>
              <a:t>利用学习到的</a:t>
            </a:r>
            <a:r>
              <a:rPr lang="zh-CN" altLang="en-US" sz="2000" dirty="0" smtClean="0">
                <a:latin typeface="华文新魏" panose="02010800040101010101" pitchFamily="2" charset="-122"/>
                <a:ea typeface="华文新魏" panose="02010800040101010101" pitchFamily="2" charset="-122"/>
              </a:rPr>
              <a:t>模型</a:t>
            </a:r>
            <a:r>
              <a:rPr lang="zh-CN" altLang="en-US" sz="2000" dirty="0">
                <a:latin typeface="华文新魏" panose="02010800040101010101" pitchFamily="2" charset="-122"/>
                <a:ea typeface="华文新魏" panose="02010800040101010101" pitchFamily="2" charset="-122"/>
              </a:rPr>
              <a:t>给</a:t>
            </a:r>
            <a:r>
              <a:rPr lang="zh-CN" altLang="en-US" sz="2000" dirty="0" smtClean="0">
                <a:latin typeface="华文新魏" panose="02010800040101010101" pitchFamily="2" charset="-122"/>
                <a:ea typeface="华文新魏" panose="02010800040101010101" pitchFamily="2" charset="-122"/>
              </a:rPr>
              <a:t>出当前状态下，参数调整比例的建议</a:t>
            </a:r>
            <a:endParaRPr lang="zh-CN" altLang="en-US" sz="2000" dirty="0">
              <a:latin typeface="华文新魏" panose="02010800040101010101" pitchFamily="2" charset="-122"/>
              <a:ea typeface="华文新魏" panose="02010800040101010101" pitchFamily="2" charset="-122"/>
            </a:endParaRPr>
          </a:p>
        </p:txBody>
      </p:sp>
      <p:sp>
        <p:nvSpPr>
          <p:cNvPr id="4" name="文本框 3"/>
          <p:cNvSpPr txBox="1"/>
          <p:nvPr/>
        </p:nvSpPr>
        <p:spPr>
          <a:xfrm>
            <a:off x="1025856" y="4148616"/>
            <a:ext cx="10428676" cy="1015663"/>
          </a:xfrm>
          <a:prstGeom prst="rect">
            <a:avLst/>
          </a:prstGeom>
          <a:noFill/>
        </p:spPr>
        <p:txBody>
          <a:bodyPr wrap="square" rtlCol="0">
            <a:spAutoFit/>
          </a:bodyPr>
          <a:lstStyle/>
          <a:p>
            <a:r>
              <a:rPr lang="en-US" altLang="zh-CN" sz="2000" dirty="0">
                <a:latin typeface="华文新魏" panose="02010800040101010101" pitchFamily="2" charset="-122"/>
                <a:ea typeface="华文新魏" panose="02010800040101010101" pitchFamily="2" charset="-122"/>
              </a:rPr>
              <a:t>1</a:t>
            </a:r>
            <a:r>
              <a:rPr lang="en-US" altLang="zh-CN" sz="2000" dirty="0" smtClean="0">
                <a:latin typeface="华文新魏" panose="02010800040101010101" pitchFamily="2" charset="-122"/>
                <a:ea typeface="华文新魏" panose="02010800040101010101" pitchFamily="2" charset="-122"/>
              </a:rPr>
              <a:t>.</a:t>
            </a:r>
            <a:r>
              <a:rPr lang="zh-CN" altLang="en-US" sz="2000" dirty="0" smtClean="0">
                <a:latin typeface="华文新魏" panose="02010800040101010101" pitchFamily="2" charset="-122"/>
                <a:ea typeface="华文新魏" panose="02010800040101010101" pitchFamily="2" charset="-122"/>
              </a:rPr>
              <a:t>使用</a:t>
            </a:r>
            <a:r>
              <a:rPr lang="en-US" altLang="zh-CN" sz="2000" dirty="0" err="1">
                <a:latin typeface="华文新魏" panose="02010800040101010101" pitchFamily="2" charset="-122"/>
                <a:ea typeface="华文新魏" panose="02010800040101010101" pitchFamily="2" charset="-122"/>
              </a:rPr>
              <a:t>cma-es</a:t>
            </a:r>
            <a:r>
              <a:rPr lang="zh-CN" altLang="en-US" sz="2000" dirty="0">
                <a:latin typeface="华文新魏" panose="02010800040101010101" pitchFamily="2" charset="-122"/>
                <a:ea typeface="华文新魏" panose="02010800040101010101" pitchFamily="2" charset="-122"/>
              </a:rPr>
              <a:t>算法优化不确定参数</a:t>
            </a:r>
            <a:r>
              <a:rPr lang="zh-CN" altLang="en-US" sz="2000" dirty="0" smtClean="0">
                <a:latin typeface="华文新魏" panose="02010800040101010101" pitchFamily="2" charset="-122"/>
                <a:ea typeface="华文新魏" panose="02010800040101010101" pitchFamily="2" charset="-122"/>
              </a:rPr>
              <a:t>，找到对于过去某一段时间的一组最优参数</a:t>
            </a:r>
            <a:endParaRPr lang="en-US" altLang="zh-CN" sz="2000" dirty="0" smtClean="0">
              <a:latin typeface="华文新魏" panose="02010800040101010101" pitchFamily="2" charset="-122"/>
              <a:ea typeface="华文新魏" panose="02010800040101010101" pitchFamily="2" charset="-122"/>
            </a:endParaRPr>
          </a:p>
          <a:p>
            <a:endParaRPr lang="en-US" altLang="zh-CN" sz="2000" dirty="0">
              <a:latin typeface="华文新魏" panose="02010800040101010101" pitchFamily="2" charset="-122"/>
              <a:ea typeface="华文新魏" panose="02010800040101010101" pitchFamily="2" charset="-122"/>
            </a:endParaRPr>
          </a:p>
          <a:p>
            <a:r>
              <a:rPr lang="en-US" altLang="zh-CN" sz="2000" dirty="0">
                <a:latin typeface="华文新魏" panose="02010800040101010101" pitchFamily="2" charset="-122"/>
                <a:ea typeface="华文新魏" panose="02010800040101010101" pitchFamily="2" charset="-122"/>
              </a:rPr>
              <a:t>2</a:t>
            </a:r>
            <a:r>
              <a:rPr lang="en-US" altLang="zh-CN" sz="2000" dirty="0" smtClean="0">
                <a:latin typeface="华文新魏" panose="02010800040101010101" pitchFamily="2" charset="-122"/>
                <a:ea typeface="华文新魏" panose="02010800040101010101" pitchFamily="2" charset="-122"/>
              </a:rPr>
              <a:t>.</a:t>
            </a:r>
            <a:r>
              <a:rPr lang="zh-CN" altLang="en-US" sz="2000" dirty="0">
                <a:latin typeface="华文新魏" panose="02010800040101010101" pitchFamily="2" charset="-122"/>
                <a:ea typeface="华文新魏" panose="02010800040101010101" pitchFamily="2" charset="-122"/>
              </a:rPr>
              <a:t>将</a:t>
            </a:r>
            <a:r>
              <a:rPr lang="zh-CN" altLang="en-US" sz="2000" dirty="0" smtClean="0">
                <a:latin typeface="华文新魏" panose="02010800040101010101" pitchFamily="2" charset="-122"/>
                <a:ea typeface="华文新魏" panose="02010800040101010101" pitchFamily="2" charset="-122"/>
              </a:rPr>
              <a:t>过去实验得到的最优参数组应用到当前的实验中</a:t>
            </a:r>
            <a:endParaRPr lang="zh-CN" altLang="en-US" sz="2000" dirty="0">
              <a:latin typeface="华文新魏" panose="02010800040101010101" pitchFamily="2" charset="-122"/>
              <a:ea typeface="华文新魏" panose="02010800040101010101" pitchFamily="2" charset="-122"/>
            </a:endParaRPr>
          </a:p>
        </p:txBody>
      </p:sp>
      <p:sp>
        <p:nvSpPr>
          <p:cNvPr id="7" name="矩形 6"/>
          <p:cNvSpPr/>
          <p:nvPr/>
        </p:nvSpPr>
        <p:spPr>
          <a:xfrm>
            <a:off x="948194" y="5384834"/>
            <a:ext cx="10772092" cy="89985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C00000"/>
                </a:solidFill>
                <a:latin typeface="华文新魏" panose="02010800040101010101" pitchFamily="2" charset="-122"/>
                <a:ea typeface="华文新魏" panose="02010800040101010101" pitchFamily="2" charset="-122"/>
              </a:rPr>
              <a:t>用对比实验来考察基于强化学习的参数优化方案是否比基于优化算法得到的优化参数更具实时性，输出结果更好</a:t>
            </a:r>
          </a:p>
        </p:txBody>
      </p:sp>
      <p:sp>
        <p:nvSpPr>
          <p:cNvPr id="8" name="圆角矩形 7"/>
          <p:cNvSpPr/>
          <p:nvPr/>
        </p:nvSpPr>
        <p:spPr>
          <a:xfrm>
            <a:off x="1025856" y="1259747"/>
            <a:ext cx="4449338" cy="5348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smtClean="0">
              <a:solidFill>
                <a:schemeClr val="tx1"/>
              </a:solidFill>
              <a:latin typeface="华文新魏" panose="02010800040101010101" pitchFamily="2" charset="-122"/>
              <a:ea typeface="华文新魏" panose="02010800040101010101" pitchFamily="2" charset="-122"/>
            </a:endParaRPr>
          </a:p>
          <a:p>
            <a:pPr algn="ctr"/>
            <a:r>
              <a:rPr lang="zh-CN" altLang="en-US" sz="2400" dirty="0" smtClean="0">
                <a:solidFill>
                  <a:schemeClr val="tx1"/>
                </a:solidFill>
                <a:latin typeface="华文新魏" panose="02010800040101010101" pitchFamily="2" charset="-122"/>
                <a:ea typeface="华文新魏" panose="02010800040101010101" pitchFamily="2" charset="-122"/>
              </a:rPr>
              <a:t>强化学习优化方案</a:t>
            </a:r>
          </a:p>
          <a:p>
            <a:pPr algn="ctr" defTabSz="914400"/>
            <a:endParaRPr lang="zh-CN" altLang="en-US" sz="2400" dirty="0">
              <a:solidFill>
                <a:schemeClr val="tx1"/>
              </a:solidFill>
              <a:latin typeface="华文新魏" panose="02010800040101010101" pitchFamily="2" charset="-122"/>
              <a:ea typeface="华文新魏" panose="02010800040101010101" pitchFamily="2" charset="-122"/>
            </a:endParaRPr>
          </a:p>
        </p:txBody>
      </p:sp>
      <p:sp>
        <p:nvSpPr>
          <p:cNvPr id="9" name="圆角矩形 8"/>
          <p:cNvSpPr/>
          <p:nvPr/>
        </p:nvSpPr>
        <p:spPr>
          <a:xfrm>
            <a:off x="1025856" y="3393220"/>
            <a:ext cx="4449338" cy="5348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华文新魏" panose="02010800040101010101" pitchFamily="2" charset="-122"/>
                <a:ea typeface="华文新魏" panose="02010800040101010101" pitchFamily="2" charset="-122"/>
              </a:rPr>
              <a:t>优化算法方案</a:t>
            </a:r>
            <a:endParaRPr lang="zh-CN" altLang="en-US" sz="2400" dirty="0">
              <a:solidFill>
                <a:schemeClr val="tx1"/>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1741542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94113" y="1994674"/>
            <a:ext cx="2264228" cy="573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华文新魏" panose="02010800040101010101" pitchFamily="2" charset="-122"/>
                <a:ea typeface="华文新魏" panose="02010800040101010101" pitchFamily="2" charset="-122"/>
              </a:rPr>
              <a:t>初始参数</a:t>
            </a:r>
            <a:endParaRPr lang="zh-CN" altLang="en-US" dirty="0">
              <a:latin typeface="华文新魏" panose="02010800040101010101" pitchFamily="2" charset="-122"/>
              <a:ea typeface="华文新魏" panose="02010800040101010101" pitchFamily="2" charset="-122"/>
            </a:endParaRPr>
          </a:p>
        </p:txBody>
      </p:sp>
      <p:cxnSp>
        <p:nvCxnSpPr>
          <p:cNvPr id="6" name="直接连接符 5"/>
          <p:cNvCxnSpPr>
            <a:stCxn id="4" idx="3"/>
          </p:cNvCxnSpPr>
          <p:nvPr/>
        </p:nvCxnSpPr>
        <p:spPr>
          <a:xfrm flipV="1">
            <a:off x="3558341" y="2277703"/>
            <a:ext cx="1008743" cy="3629"/>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567084" y="2016445"/>
            <a:ext cx="2264228" cy="522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华文新魏" panose="02010800040101010101" pitchFamily="2" charset="-122"/>
                <a:ea typeface="华文新魏" panose="02010800040101010101" pitchFamily="2" charset="-122"/>
              </a:rPr>
              <a:t>默认</a:t>
            </a:r>
            <a:r>
              <a:rPr lang="zh-CN" altLang="en-US" dirty="0" smtClean="0">
                <a:latin typeface="华文新魏" panose="02010800040101010101" pitchFamily="2" charset="-122"/>
                <a:ea typeface="华文新魏" panose="02010800040101010101" pitchFamily="2" charset="-122"/>
              </a:rPr>
              <a:t>参数*调整比例</a:t>
            </a:r>
            <a:endParaRPr lang="zh-CN" altLang="en-US" dirty="0">
              <a:latin typeface="华文新魏" panose="02010800040101010101" pitchFamily="2" charset="-122"/>
              <a:ea typeface="华文新魏" panose="02010800040101010101" pitchFamily="2" charset="-122"/>
            </a:endParaRPr>
          </a:p>
        </p:txBody>
      </p:sp>
      <p:sp>
        <p:nvSpPr>
          <p:cNvPr id="8" name="矩形 7"/>
          <p:cNvSpPr/>
          <p:nvPr/>
        </p:nvSpPr>
        <p:spPr>
          <a:xfrm>
            <a:off x="7840055" y="1994674"/>
            <a:ext cx="2264228" cy="522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华文新魏" panose="02010800040101010101" pitchFamily="2" charset="-122"/>
                <a:ea typeface="华文新魏" panose="02010800040101010101" pitchFamily="2" charset="-122"/>
              </a:rPr>
              <a:t>默认</a:t>
            </a:r>
            <a:r>
              <a:rPr lang="zh-CN" altLang="en-US" dirty="0" smtClean="0">
                <a:latin typeface="华文新魏" panose="02010800040101010101" pitchFamily="2" charset="-122"/>
                <a:ea typeface="华文新魏" panose="02010800040101010101" pitchFamily="2" charset="-122"/>
              </a:rPr>
              <a:t>参数</a:t>
            </a:r>
            <a:r>
              <a:rPr lang="zh-CN" altLang="en-US" dirty="0">
                <a:latin typeface="华文新魏" panose="02010800040101010101" pitchFamily="2" charset="-122"/>
                <a:ea typeface="华文新魏" panose="02010800040101010101" pitchFamily="2" charset="-122"/>
              </a:rPr>
              <a:t>*调整</a:t>
            </a:r>
            <a:r>
              <a:rPr lang="zh-CN" altLang="en-US" dirty="0" smtClean="0">
                <a:latin typeface="华文新魏" panose="02010800040101010101" pitchFamily="2" charset="-122"/>
                <a:ea typeface="华文新魏" panose="02010800040101010101" pitchFamily="2" charset="-122"/>
              </a:rPr>
              <a:t>比例</a:t>
            </a:r>
            <a:endParaRPr lang="zh-CN" altLang="en-US" dirty="0">
              <a:latin typeface="华文新魏" panose="02010800040101010101" pitchFamily="2" charset="-122"/>
              <a:ea typeface="华文新魏" panose="02010800040101010101" pitchFamily="2" charset="-122"/>
            </a:endParaRPr>
          </a:p>
        </p:txBody>
      </p:sp>
      <p:cxnSp>
        <p:nvCxnSpPr>
          <p:cNvPr id="9" name="直接连接符 8"/>
          <p:cNvCxnSpPr/>
          <p:nvPr/>
        </p:nvCxnSpPr>
        <p:spPr>
          <a:xfrm flipV="1">
            <a:off x="7603493" y="2252303"/>
            <a:ext cx="236562" cy="3628"/>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761540" y="1505599"/>
            <a:ext cx="1110342" cy="369332"/>
          </a:xfrm>
          <a:prstGeom prst="rect">
            <a:avLst/>
          </a:prstGeom>
          <a:noFill/>
        </p:spPr>
        <p:txBody>
          <a:bodyPr wrap="square" rtlCol="0">
            <a:spAutoFit/>
          </a:bodyPr>
          <a:lstStyle/>
          <a:p>
            <a:r>
              <a:rPr lang="en-US" altLang="zh-CN" dirty="0" smtClean="0"/>
              <a:t>6h</a:t>
            </a:r>
            <a:endParaRPr lang="zh-CN" altLang="en-US" dirty="0"/>
          </a:p>
        </p:txBody>
      </p:sp>
      <p:sp>
        <p:nvSpPr>
          <p:cNvPr id="11" name="文本框 10"/>
          <p:cNvSpPr txBox="1"/>
          <p:nvPr/>
        </p:nvSpPr>
        <p:spPr>
          <a:xfrm>
            <a:off x="6357647" y="3419742"/>
            <a:ext cx="1110342" cy="369332"/>
          </a:xfrm>
          <a:prstGeom prst="rect">
            <a:avLst/>
          </a:prstGeom>
          <a:noFill/>
        </p:spPr>
        <p:txBody>
          <a:bodyPr wrap="square" rtlCol="0">
            <a:spAutoFit/>
          </a:bodyPr>
          <a:lstStyle/>
          <a:p>
            <a:r>
              <a:rPr lang="en-US" altLang="zh-CN" dirty="0">
                <a:latin typeface="华文新魏" panose="02010800040101010101" pitchFamily="2" charset="-122"/>
                <a:ea typeface="华文新魏" panose="02010800040101010101" pitchFamily="2" charset="-122"/>
              </a:rPr>
              <a:t>5</a:t>
            </a:r>
            <a:r>
              <a:rPr lang="zh-CN" altLang="en-US" dirty="0" smtClean="0">
                <a:latin typeface="华文新魏" panose="02010800040101010101" pitchFamily="2" charset="-122"/>
                <a:ea typeface="华文新魏" panose="02010800040101010101" pitchFamily="2" charset="-122"/>
              </a:rPr>
              <a:t>天</a:t>
            </a:r>
            <a:endParaRPr lang="zh-CN" altLang="en-US" dirty="0">
              <a:latin typeface="华文新魏" panose="02010800040101010101" pitchFamily="2" charset="-122"/>
              <a:ea typeface="华文新魏" panose="02010800040101010101" pitchFamily="2" charset="-122"/>
            </a:endParaRPr>
          </a:p>
        </p:txBody>
      </p:sp>
      <p:sp>
        <p:nvSpPr>
          <p:cNvPr id="13" name="文本框 12"/>
          <p:cNvSpPr txBox="1"/>
          <p:nvPr/>
        </p:nvSpPr>
        <p:spPr>
          <a:xfrm>
            <a:off x="2387521" y="2821989"/>
            <a:ext cx="2979057" cy="369332"/>
          </a:xfrm>
          <a:prstGeom prst="rect">
            <a:avLst/>
          </a:prstGeom>
          <a:noFill/>
        </p:spPr>
        <p:txBody>
          <a:bodyPr wrap="square" rtlCol="0">
            <a:spAutoFit/>
          </a:bodyPr>
          <a:lstStyle/>
          <a:p>
            <a:r>
              <a:rPr lang="zh-CN" altLang="en-US" dirty="0" smtClean="0">
                <a:latin typeface="华文新魏" panose="02010800040101010101" pitchFamily="2" charset="-122"/>
                <a:ea typeface="华文新魏" panose="02010800040101010101" pitchFamily="2" charset="-122"/>
              </a:rPr>
              <a:t>从</a:t>
            </a:r>
            <a:r>
              <a:rPr lang="en-US" altLang="zh-CN" dirty="0" smtClean="0">
                <a:latin typeface="华文新魏" panose="02010800040101010101" pitchFamily="2" charset="-122"/>
                <a:ea typeface="华文新魏" panose="02010800040101010101" pitchFamily="2" charset="-122"/>
              </a:rPr>
              <a:t>observation</a:t>
            </a:r>
            <a:r>
              <a:rPr lang="zh-CN" altLang="en-US" dirty="0" smtClean="0">
                <a:latin typeface="华文新魏" panose="02010800040101010101" pitchFamily="2" charset="-122"/>
                <a:ea typeface="华文新魏" panose="02010800040101010101" pitchFamily="2" charset="-122"/>
              </a:rPr>
              <a:t>计算调整比例</a:t>
            </a:r>
            <a:endParaRPr lang="zh-CN" altLang="en-US" dirty="0">
              <a:latin typeface="华文新魏" panose="02010800040101010101" pitchFamily="2" charset="-122"/>
              <a:ea typeface="华文新魏" panose="02010800040101010101" pitchFamily="2" charset="-122"/>
            </a:endParaRPr>
          </a:p>
        </p:txBody>
      </p:sp>
      <p:sp>
        <p:nvSpPr>
          <p:cNvPr id="14" name="文本框 13"/>
          <p:cNvSpPr txBox="1"/>
          <p:nvPr/>
        </p:nvSpPr>
        <p:spPr>
          <a:xfrm>
            <a:off x="6125555" y="2796588"/>
            <a:ext cx="3429000" cy="369332"/>
          </a:xfrm>
          <a:prstGeom prst="rect">
            <a:avLst/>
          </a:prstGeom>
          <a:noFill/>
        </p:spPr>
        <p:txBody>
          <a:bodyPr wrap="square" rtlCol="0">
            <a:spAutoFit/>
          </a:bodyPr>
          <a:lstStyle/>
          <a:p>
            <a:r>
              <a:rPr lang="zh-CN" altLang="en-US" dirty="0" smtClean="0">
                <a:latin typeface="华文新魏" panose="02010800040101010101" pitchFamily="2" charset="-122"/>
                <a:ea typeface="华文新魏" panose="02010800040101010101" pitchFamily="2" charset="-122"/>
              </a:rPr>
              <a:t>从</a:t>
            </a:r>
            <a:r>
              <a:rPr lang="en-US" altLang="zh-CN" dirty="0" smtClean="0">
                <a:latin typeface="华文新魏" panose="02010800040101010101" pitchFamily="2" charset="-122"/>
                <a:ea typeface="华文新魏" panose="02010800040101010101" pitchFamily="2" charset="-122"/>
              </a:rPr>
              <a:t>observation</a:t>
            </a:r>
            <a:r>
              <a:rPr lang="zh-CN" altLang="en-US" dirty="0" smtClean="0">
                <a:latin typeface="华文新魏" panose="02010800040101010101" pitchFamily="2" charset="-122"/>
                <a:ea typeface="华文新魏" panose="02010800040101010101" pitchFamily="2" charset="-122"/>
              </a:rPr>
              <a:t>计算调整比例</a:t>
            </a:r>
            <a:endParaRPr lang="zh-CN" altLang="en-US" dirty="0">
              <a:latin typeface="华文新魏" panose="02010800040101010101" pitchFamily="2" charset="-122"/>
              <a:ea typeface="华文新魏" panose="02010800040101010101" pitchFamily="2" charset="-122"/>
            </a:endParaRPr>
          </a:p>
        </p:txBody>
      </p:sp>
      <p:graphicFrame>
        <p:nvGraphicFramePr>
          <p:cNvPr id="16" name="表格 15"/>
          <p:cNvGraphicFramePr>
            <a:graphicFrameLocks noGrp="1"/>
          </p:cNvGraphicFramePr>
          <p:nvPr>
            <p:extLst>
              <p:ext uri="{D42A27DB-BD31-4B8C-83A1-F6EECF244321}">
                <p14:modId xmlns:p14="http://schemas.microsoft.com/office/powerpoint/2010/main" val="1010120311"/>
              </p:ext>
            </p:extLst>
          </p:nvPr>
        </p:nvGraphicFramePr>
        <p:xfrm>
          <a:off x="861163" y="4030303"/>
          <a:ext cx="10772632" cy="1077791"/>
        </p:xfrm>
        <a:graphic>
          <a:graphicData uri="http://schemas.openxmlformats.org/drawingml/2006/table">
            <a:tbl>
              <a:tblPr firstRow="1" bandRow="1">
                <a:tableStyleId>{5C22544A-7EE6-4342-B048-85BDC9FD1C3A}</a:tableStyleId>
              </a:tblPr>
              <a:tblGrid>
                <a:gridCol w="2693158">
                  <a:extLst>
                    <a:ext uri="{9D8B030D-6E8A-4147-A177-3AD203B41FA5}">
                      <a16:colId xmlns:a16="http://schemas.microsoft.com/office/drawing/2014/main" val="3633501937"/>
                    </a:ext>
                  </a:extLst>
                </a:gridCol>
                <a:gridCol w="2693158">
                  <a:extLst>
                    <a:ext uri="{9D8B030D-6E8A-4147-A177-3AD203B41FA5}">
                      <a16:colId xmlns:a16="http://schemas.microsoft.com/office/drawing/2014/main" val="3770025505"/>
                    </a:ext>
                  </a:extLst>
                </a:gridCol>
                <a:gridCol w="2693158">
                  <a:extLst>
                    <a:ext uri="{9D8B030D-6E8A-4147-A177-3AD203B41FA5}">
                      <a16:colId xmlns:a16="http://schemas.microsoft.com/office/drawing/2014/main" val="3706746576"/>
                    </a:ext>
                  </a:extLst>
                </a:gridCol>
                <a:gridCol w="2693158">
                  <a:extLst>
                    <a:ext uri="{9D8B030D-6E8A-4147-A177-3AD203B41FA5}">
                      <a16:colId xmlns:a16="http://schemas.microsoft.com/office/drawing/2014/main" val="394286149"/>
                    </a:ext>
                  </a:extLst>
                </a:gridCol>
              </a:tblGrid>
              <a:tr h="391924">
                <a:tc>
                  <a:txBody>
                    <a:bodyPr/>
                    <a:lstStyle/>
                    <a:p>
                      <a:r>
                        <a:rPr lang="en-US" altLang="zh-CN" sz="1800" dirty="0" smtClean="0">
                          <a:solidFill>
                            <a:schemeClr val="tx1"/>
                          </a:solidFill>
                          <a:latin typeface="华文新魏" panose="02010800040101010101" pitchFamily="2" charset="-122"/>
                          <a:ea typeface="华文新魏" panose="02010800040101010101" pitchFamily="2" charset="-122"/>
                        </a:rPr>
                        <a:t>action</a:t>
                      </a:r>
                      <a:endParaRPr lang="zh-CN" altLang="en-US" sz="1800"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dirty="0" smtClean="0">
                          <a:solidFill>
                            <a:schemeClr val="tx1"/>
                          </a:solidFill>
                          <a:latin typeface="华文新魏" panose="02010800040101010101" pitchFamily="2" charset="-122"/>
                          <a:ea typeface="华文新魏" panose="02010800040101010101" pitchFamily="2" charset="-122"/>
                        </a:rPr>
                        <a:t>Action</a:t>
                      </a:r>
                      <a:r>
                        <a:rPr lang="zh-CN" altLang="en-US" sz="1800" dirty="0" smtClean="0">
                          <a:solidFill>
                            <a:schemeClr val="tx1"/>
                          </a:solidFill>
                          <a:latin typeface="华文新魏" panose="02010800040101010101" pitchFamily="2" charset="-122"/>
                          <a:ea typeface="华文新魏" panose="02010800040101010101" pitchFamily="2" charset="-122"/>
                        </a:rPr>
                        <a:t>调整范围</a:t>
                      </a:r>
                      <a:endParaRPr lang="zh-CN" altLang="en-US" sz="1800"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dirty="0" smtClean="0">
                          <a:solidFill>
                            <a:schemeClr val="tx1"/>
                          </a:solidFill>
                          <a:latin typeface="华文新魏" panose="02010800040101010101" pitchFamily="2" charset="-122"/>
                          <a:ea typeface="华文新魏" panose="02010800040101010101" pitchFamily="2" charset="-122"/>
                        </a:rPr>
                        <a:t>状态</a:t>
                      </a:r>
                      <a:endParaRPr lang="zh-CN" altLang="en-US" sz="1800"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dirty="0" smtClean="0">
                          <a:solidFill>
                            <a:schemeClr val="tx1"/>
                          </a:solidFill>
                          <a:latin typeface="华文新魏" panose="02010800040101010101" pitchFamily="2" charset="-122"/>
                          <a:ea typeface="华文新魏" panose="02010800040101010101" pitchFamily="2" charset="-122"/>
                        </a:rPr>
                        <a:t>reward</a:t>
                      </a:r>
                      <a:endParaRPr lang="zh-CN" altLang="en-US" sz="1800"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1512945"/>
                  </a:ext>
                </a:extLst>
              </a:tr>
              <a:tr h="685867">
                <a:tc>
                  <a:txBody>
                    <a:bodyPr/>
                    <a:lstStyle/>
                    <a:p>
                      <a:r>
                        <a:rPr lang="en-US" altLang="zh-CN" sz="1800" dirty="0" smtClean="0">
                          <a:latin typeface="华文新魏" panose="02010800040101010101" pitchFamily="2" charset="-122"/>
                          <a:ea typeface="华文新魏" panose="02010800040101010101" pitchFamily="2" charset="-122"/>
                        </a:rPr>
                        <a:t>C0_lnd</a:t>
                      </a:r>
                      <a:r>
                        <a:rPr lang="en-US" altLang="zh-CN" sz="1800" baseline="0" dirty="0" smtClean="0">
                          <a:latin typeface="华文新魏" panose="02010800040101010101" pitchFamily="2" charset="-122"/>
                          <a:ea typeface="华文新魏" panose="02010800040101010101" pitchFamily="2" charset="-122"/>
                        </a:rPr>
                        <a:t>,</a:t>
                      </a:r>
                      <a:r>
                        <a:rPr lang="en-US" altLang="zh-CN" sz="1800" dirty="0" smtClean="0">
                          <a:latin typeface="华文新魏" panose="02010800040101010101" pitchFamily="2" charset="-122"/>
                          <a:ea typeface="华文新魏" panose="02010800040101010101" pitchFamily="2" charset="-122"/>
                        </a:rPr>
                        <a:t>c0_ocn,ai,tau</a:t>
                      </a:r>
                      <a:r>
                        <a:rPr lang="zh-CN" altLang="en-US" sz="1800" dirty="0" smtClean="0">
                          <a:latin typeface="华文新魏" panose="02010800040101010101" pitchFamily="2" charset="-122"/>
                          <a:ea typeface="华文新魏" panose="02010800040101010101" pitchFamily="2" charset="-122"/>
                        </a:rPr>
                        <a:t>基于默认值的调整比例</a:t>
                      </a:r>
                      <a:endParaRPr lang="zh-CN" altLang="en-US" sz="1800"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dirty="0" smtClean="0">
                          <a:latin typeface="华文新魏" panose="02010800040101010101" pitchFamily="2" charset="-122"/>
                          <a:ea typeface="华文新魏" panose="02010800040101010101" pitchFamily="2" charset="-122"/>
                        </a:rPr>
                        <a:t>0.5-1.5</a:t>
                      </a:r>
                      <a:endParaRPr lang="zh-CN" altLang="en-US" sz="1800"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dirty="0" smtClean="0">
                          <a:latin typeface="华文新魏" panose="02010800040101010101" pitchFamily="2" charset="-122"/>
                          <a:ea typeface="华文新魏" panose="02010800040101010101" pitchFamily="2" charset="-122"/>
                        </a:rPr>
                        <a:t>U200,V850,PRECT,Q850,T850</a:t>
                      </a:r>
                      <a:r>
                        <a:rPr lang="zh-CN" altLang="en-US" sz="1800" dirty="0" smtClean="0">
                          <a:latin typeface="华文新魏" panose="02010800040101010101" pitchFamily="2" charset="-122"/>
                          <a:ea typeface="华文新魏" panose="02010800040101010101" pitchFamily="2" charset="-122"/>
                        </a:rPr>
                        <a:t>的</a:t>
                      </a:r>
                      <a:r>
                        <a:rPr lang="en-US" altLang="zh-CN" sz="1800" dirty="0" err="1" smtClean="0">
                          <a:latin typeface="华文新魏" panose="02010800040101010101" pitchFamily="2" charset="-122"/>
                          <a:ea typeface="华文新魏" panose="02010800040101010101" pitchFamily="2" charset="-122"/>
                        </a:rPr>
                        <a:t>rms_ratio</a:t>
                      </a:r>
                      <a:endParaRPr lang="zh-CN" altLang="en-US" sz="1800"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dirty="0" err="1" smtClean="0">
                          <a:latin typeface="华文新魏" panose="02010800040101010101" pitchFamily="2" charset="-122"/>
                          <a:ea typeface="华文新魏" panose="02010800040101010101" pitchFamily="2" charset="-122"/>
                        </a:rPr>
                        <a:t>Mcpi</a:t>
                      </a:r>
                      <a:r>
                        <a:rPr lang="zh-CN" altLang="en-US" sz="1800" dirty="0" smtClean="0">
                          <a:latin typeface="华文新魏" panose="02010800040101010101" pitchFamily="2" charset="-122"/>
                          <a:ea typeface="华文新魏" panose="02010800040101010101" pitchFamily="2" charset="-122"/>
                        </a:rPr>
                        <a:t>（</a:t>
                      </a:r>
                      <a:r>
                        <a:rPr lang="en-US" altLang="zh-CN" sz="1800" dirty="0" err="1" smtClean="0">
                          <a:solidFill>
                            <a:srgbClr val="C00000"/>
                          </a:solidFill>
                          <a:latin typeface="华文新魏" panose="02010800040101010101" pitchFamily="2" charset="-122"/>
                          <a:ea typeface="华文新魏" panose="02010800040101010101" pitchFamily="2" charset="-122"/>
                        </a:rPr>
                        <a:t>mcpi</a:t>
                      </a:r>
                      <a:r>
                        <a:rPr lang="zh-CN" altLang="en-US" sz="1800" dirty="0" smtClean="0">
                          <a:solidFill>
                            <a:srgbClr val="C00000"/>
                          </a:solidFill>
                          <a:latin typeface="华文新魏" panose="02010800040101010101" pitchFamily="2" charset="-122"/>
                          <a:ea typeface="华文新魏" panose="02010800040101010101" pitchFamily="2" charset="-122"/>
                        </a:rPr>
                        <a:t>越小越好</a:t>
                      </a:r>
                      <a:r>
                        <a:rPr lang="zh-CN" altLang="en-US" sz="1800" dirty="0" smtClean="0">
                          <a:latin typeface="华文新魏" panose="02010800040101010101" pitchFamily="2" charset="-122"/>
                          <a:ea typeface="华文新魏" panose="02010800040101010101" pitchFamily="2" charset="-122"/>
                        </a:rPr>
                        <a:t>）</a:t>
                      </a:r>
                      <a:endParaRPr lang="zh-CN" altLang="en-US" sz="1800"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8570288"/>
                  </a:ext>
                </a:extLst>
              </a:tr>
            </a:tbl>
          </a:graphicData>
        </a:graphic>
      </p:graphicFrame>
      <p:sp>
        <p:nvSpPr>
          <p:cNvPr id="18" name="左大括号 17"/>
          <p:cNvSpPr/>
          <p:nvPr/>
        </p:nvSpPr>
        <p:spPr>
          <a:xfrm rot="16200000">
            <a:off x="6520858" y="-218811"/>
            <a:ext cx="144103" cy="691356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华文新魏" panose="02010800040101010101" pitchFamily="2" charset="-122"/>
              <a:ea typeface="华文新魏" panose="02010800040101010101" pitchFamily="2" charset="-122"/>
            </a:endParaRPr>
          </a:p>
        </p:txBody>
      </p:sp>
      <p:cxnSp>
        <p:nvCxnSpPr>
          <p:cNvPr id="22" name="直接连接符 21"/>
          <p:cNvCxnSpPr/>
          <p:nvPr/>
        </p:nvCxnSpPr>
        <p:spPr>
          <a:xfrm flipV="1">
            <a:off x="6876263" y="2266090"/>
            <a:ext cx="236562" cy="3628"/>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194712" y="2081424"/>
            <a:ext cx="418532" cy="369332"/>
          </a:xfrm>
          <a:prstGeom prst="rect">
            <a:avLst/>
          </a:prstGeom>
          <a:noFill/>
        </p:spPr>
        <p:txBody>
          <a:bodyPr wrap="square" rtlCol="0">
            <a:spAutoFit/>
          </a:bodyPr>
          <a:lstStyle/>
          <a:p>
            <a:r>
              <a:rPr lang="en-US" altLang="zh-CN" dirty="0" smtClean="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p:txBody>
      </p:sp>
      <p:sp>
        <p:nvSpPr>
          <p:cNvPr id="24" name="文本框 23"/>
          <p:cNvSpPr txBox="1"/>
          <p:nvPr/>
        </p:nvSpPr>
        <p:spPr>
          <a:xfrm>
            <a:off x="2283725" y="359391"/>
            <a:ext cx="7606353" cy="584775"/>
          </a:xfrm>
          <a:prstGeom prst="rect">
            <a:avLst/>
          </a:prstGeom>
          <a:noFill/>
        </p:spPr>
        <p:txBody>
          <a:bodyPr wrap="square" rtlCol="0">
            <a:spAutoFit/>
          </a:bodyPr>
          <a:lstStyle/>
          <a:p>
            <a:pPr algn="ctr"/>
            <a:r>
              <a:rPr lang="zh-CN" altLang="en-US" sz="3200" dirty="0">
                <a:latin typeface="华文新魏" panose="02010800040101010101" pitchFamily="2" charset="-122"/>
                <a:ea typeface="华文新魏" panose="02010800040101010101" pitchFamily="2" charset="-122"/>
              </a:rPr>
              <a:t>实验基本设置</a:t>
            </a:r>
          </a:p>
        </p:txBody>
      </p:sp>
      <p:sp>
        <p:nvSpPr>
          <p:cNvPr id="17" name="文本框 16"/>
          <p:cNvSpPr txBox="1"/>
          <p:nvPr/>
        </p:nvSpPr>
        <p:spPr>
          <a:xfrm>
            <a:off x="7112825" y="1480126"/>
            <a:ext cx="1110342" cy="369332"/>
          </a:xfrm>
          <a:prstGeom prst="rect">
            <a:avLst/>
          </a:prstGeom>
          <a:noFill/>
        </p:spPr>
        <p:txBody>
          <a:bodyPr wrap="square" rtlCol="0">
            <a:spAutoFit/>
          </a:bodyPr>
          <a:lstStyle/>
          <a:p>
            <a:r>
              <a:rPr lang="en-US" altLang="zh-CN" dirty="0" smtClean="0"/>
              <a:t>6h</a:t>
            </a:r>
            <a:endParaRPr lang="zh-CN" altLang="en-US" dirty="0"/>
          </a:p>
        </p:txBody>
      </p:sp>
      <mc:AlternateContent xmlns:mc="http://schemas.openxmlformats.org/markup-compatibility/2006" xmlns:a14="http://schemas.microsoft.com/office/drawing/2010/main">
        <mc:Choice Requires="a14">
          <p:sp>
            <p:nvSpPr>
              <p:cNvPr id="2" name="文本框 1"/>
              <p:cNvSpPr txBox="1"/>
              <p:nvPr/>
            </p:nvSpPr>
            <p:spPr>
              <a:xfrm>
                <a:off x="1157053" y="5668945"/>
                <a:ext cx="2804742"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𝑚</m:t>
                          </m:r>
                        </m:sub>
                        <m:sup>
                          <m:r>
                            <a:rPr lang="en-US" altLang="zh-CN" b="0" i="1" smtClean="0">
                              <a:latin typeface="Cambria Math" panose="02040503050406030204" pitchFamily="18" charset="0"/>
                            </a:rPr>
                            <m:t>𝐹</m:t>
                          </m:r>
                        </m:sup>
                      </m:sSub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𝑇</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m:t>
                              </m:r>
                            </m:sub>
                            <m:sup>
                              <m:r>
                                <a:rPr lang="en-US" altLang="zh-CN" b="0" i="1" smtClean="0">
                                  <a:latin typeface="Cambria Math" panose="02040503050406030204" pitchFamily="18" charset="0"/>
                                </a:rPr>
                                <m:t>𝐹</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𝑜</m:t>
                              </m:r>
                            </m:sub>
                            <m:sup>
                              <m:r>
                                <a:rPr lang="en-US" altLang="zh-CN" b="0" i="1" smtClean="0">
                                  <a:latin typeface="Cambria Math" panose="02040503050406030204" pitchFamily="18" charset="0"/>
                                </a:rPr>
                                <m:t>𝐹</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rPr>
                            <m:t>𝑡</m:t>
                          </m:r>
                          <m:r>
                            <a:rPr lang="en-US" altLang="zh-CN" b="0" i="1" smtClean="0">
                              <a:latin typeface="Cambria Math" panose="02040503050406030204" pitchFamily="18" charset="0"/>
                            </a:rPr>
                            <m:t>))2 </m:t>
                          </m:r>
                        </m:e>
                      </m:nary>
                    </m:oMath>
                  </m:oMathPara>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1157053" y="5668945"/>
                <a:ext cx="2804742" cy="77886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9237679" y="5623292"/>
                <a:ext cx="1902700" cy="824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𝑚𝑐𝑝𝑖</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𝑁</m:t>
                              </m:r>
                            </m:e>
                            <m:sup>
                              <m:r>
                                <a:rPr lang="en-US" altLang="zh-CN" b="0" i="1" smtClean="0">
                                  <a:latin typeface="Cambria Math" panose="02040503050406030204" pitchFamily="18" charset="0"/>
                                </a:rPr>
                                <m:t>𝐹</m:t>
                              </m:r>
                            </m:sup>
                          </m:sSup>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𝐹</m:t>
                          </m:r>
                          <m:r>
                            <a:rPr lang="en-US" altLang="zh-CN" b="0" i="1" smtClean="0">
                              <a:latin typeface="Cambria Math" panose="02040503050406030204" pitchFamily="18" charset="0"/>
                            </a:rPr>
                            <m:t>=1</m:t>
                          </m:r>
                        </m:sub>
                        <m: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𝑁</m:t>
                              </m:r>
                            </m:e>
                            <m:sup>
                              <m:r>
                                <a:rPr lang="en-US" altLang="zh-CN" b="0" i="1" smtClean="0">
                                  <a:latin typeface="Cambria Math" panose="02040503050406030204" pitchFamily="18" charset="0"/>
                                </a:rPr>
                                <m:t>𝐹</m:t>
                              </m:r>
                            </m:sup>
                          </m:sSup>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𝑚</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𝑟</m:t>
                                  </m:r>
                                </m:sub>
                              </m:sSub>
                            </m:den>
                          </m:f>
                        </m:e>
                      </m:nary>
                    </m:oMath>
                  </m:oMathPara>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9237679" y="5623292"/>
                <a:ext cx="1902700" cy="82452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4114996" y="5668945"/>
                <a:ext cx="2672655"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𝑟</m:t>
                          </m:r>
                        </m:sub>
                        <m:sup>
                          <m:r>
                            <a:rPr lang="en-US" altLang="zh-CN" b="0" i="1" smtClean="0">
                              <a:latin typeface="Cambria Math" panose="02040503050406030204" pitchFamily="18" charset="0"/>
                            </a:rPr>
                            <m:t>𝐹</m:t>
                          </m:r>
                        </m:sup>
                      </m:sSub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𝑇</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𝑟</m:t>
                              </m:r>
                            </m:sub>
                            <m:sup>
                              <m:r>
                                <a:rPr lang="en-US" altLang="zh-CN" b="0" i="1" smtClean="0">
                                  <a:latin typeface="Cambria Math" panose="02040503050406030204" pitchFamily="18" charset="0"/>
                                </a:rPr>
                                <m:t>𝐹</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𝑜</m:t>
                              </m:r>
                            </m:sub>
                            <m:sup>
                              <m:r>
                                <a:rPr lang="en-US" altLang="zh-CN" b="0" i="1" smtClean="0">
                                  <a:latin typeface="Cambria Math" panose="02040503050406030204" pitchFamily="18" charset="0"/>
                                </a:rPr>
                                <m:t>𝐹</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rPr>
                            <m:t>𝑡</m:t>
                          </m:r>
                          <m:r>
                            <a:rPr lang="en-US" altLang="zh-CN" b="0" i="1" smtClean="0">
                              <a:latin typeface="Cambria Math" panose="02040503050406030204" pitchFamily="18" charset="0"/>
                            </a:rPr>
                            <m:t>))2 </m:t>
                          </m:r>
                        </m:e>
                      </m:nary>
                    </m:oMath>
                  </m:oMathPara>
                </a14:m>
                <a:endParaRPr lang="zh-CN" altLang="en-US" dirty="0"/>
              </a:p>
            </p:txBody>
          </p:sp>
        </mc:Choice>
        <mc:Fallback xmlns="">
          <p:sp>
            <p:nvSpPr>
              <p:cNvPr id="26" name="文本框 25"/>
              <p:cNvSpPr txBox="1">
                <a:spLocks noRot="1" noChangeAspect="1" noMove="1" noResize="1" noEditPoints="1" noAdjustHandles="1" noChangeArrowheads="1" noChangeShapeType="1" noTextEdit="1"/>
              </p:cNvSpPr>
              <p:nvPr/>
            </p:nvSpPr>
            <p:spPr>
              <a:xfrm>
                <a:off x="4114996" y="5668945"/>
                <a:ext cx="2672655" cy="77886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7079290" y="5752686"/>
                <a:ext cx="1796261" cy="6113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𝑟𝑚𝑠</m:t>
                          </m:r>
                          <m:r>
                            <a:rPr lang="en-US" altLang="zh-CN" b="0" i="1" smtClean="0">
                              <a:latin typeface="Cambria Math" panose="02040503050406030204" pitchFamily="18" charset="0"/>
                            </a:rPr>
                            <m:t>_</m:t>
                          </m:r>
                          <m:r>
                            <a:rPr lang="en-US" altLang="zh-CN" b="0" i="1" smtClean="0">
                              <a:latin typeface="Cambria Math" panose="02040503050406030204" pitchFamily="18" charset="0"/>
                            </a:rPr>
                            <m:t>𝑟𝑎𝑡𝑖𝑜</m:t>
                          </m:r>
                        </m:e>
                        <m:sup>
                          <m:r>
                            <a:rPr lang="en-US" altLang="zh-CN" b="0" i="1" smtClean="0">
                              <a:latin typeface="Cambria Math" panose="02040503050406030204" pitchFamily="18" charset="0"/>
                            </a:rPr>
                            <m:t>𝐹</m:t>
                          </m:r>
                        </m:sup>
                      </m:s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𝑚</m:t>
                              </m:r>
                            </m:sub>
                            <m:sup>
                              <m:r>
                                <a:rPr lang="en-US" altLang="zh-CN" b="0" i="1" smtClean="0">
                                  <a:latin typeface="Cambria Math" panose="02040503050406030204" pitchFamily="18" charset="0"/>
                                </a:rPr>
                                <m:t>𝐹</m:t>
                              </m:r>
                            </m:sup>
                          </m:sSubSup>
                        </m:num>
                        <m:den>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𝑟</m:t>
                              </m:r>
                            </m:sub>
                            <m:sup>
                              <m:r>
                                <a:rPr lang="en-US" altLang="zh-CN" b="0" i="1" smtClean="0">
                                  <a:latin typeface="Cambria Math" panose="02040503050406030204" pitchFamily="18" charset="0"/>
                                </a:rPr>
                                <m:t>𝐹</m:t>
                              </m:r>
                            </m:sup>
                          </m:sSubSup>
                        </m:den>
                      </m:f>
                    </m:oMath>
                  </m:oMathPara>
                </a14:m>
                <a:endParaRPr lang="zh-CN" altLang="en-US" dirty="0"/>
              </a:p>
            </p:txBody>
          </p:sp>
        </mc:Choice>
        <mc:Fallback xmlns="">
          <p:sp>
            <p:nvSpPr>
              <p:cNvPr id="27" name="文本框 26"/>
              <p:cNvSpPr txBox="1">
                <a:spLocks noRot="1" noChangeAspect="1" noMove="1" noResize="1" noEditPoints="1" noAdjustHandles="1" noChangeArrowheads="1" noChangeShapeType="1" noTextEdit="1"/>
              </p:cNvSpPr>
              <p:nvPr/>
            </p:nvSpPr>
            <p:spPr>
              <a:xfrm>
                <a:off x="7079290" y="5752686"/>
                <a:ext cx="1796261" cy="611386"/>
              </a:xfrm>
              <a:prstGeom prst="rect">
                <a:avLst/>
              </a:prstGeom>
              <a:blipFill>
                <a:blip r:embed="rId5"/>
                <a:stretch>
                  <a:fillRect/>
                </a:stretch>
              </a:blipFill>
            </p:spPr>
            <p:txBody>
              <a:bodyPr/>
              <a:lstStyle/>
              <a:p>
                <a:r>
                  <a:rPr lang="zh-CN" altLang="en-US">
                    <a:noFill/>
                  </a:rPr>
                  <a:t> </a:t>
                </a:r>
              </a:p>
            </p:txBody>
          </p:sp>
        </mc:Fallback>
      </mc:AlternateContent>
      <p:sp>
        <p:nvSpPr>
          <p:cNvPr id="5" name="文本框 4"/>
          <p:cNvSpPr txBox="1"/>
          <p:nvPr/>
        </p:nvSpPr>
        <p:spPr>
          <a:xfrm>
            <a:off x="1157053" y="1107671"/>
            <a:ext cx="7684169" cy="400110"/>
          </a:xfrm>
          <a:prstGeom prst="rect">
            <a:avLst/>
          </a:prstGeom>
          <a:noFill/>
        </p:spPr>
        <p:txBody>
          <a:bodyPr wrap="square" rtlCol="0">
            <a:spAutoFit/>
          </a:bodyPr>
          <a:lstStyle/>
          <a:p>
            <a:r>
              <a:rPr lang="zh-CN" altLang="en-US" sz="2000" dirty="0" smtClean="0">
                <a:latin typeface="华文新魏" panose="02010800040101010101" pitchFamily="2" charset="-122"/>
                <a:ea typeface="华文新魏" panose="02010800040101010101" pitchFamily="2" charset="-122"/>
              </a:rPr>
              <a:t>实验模式：</a:t>
            </a:r>
            <a:r>
              <a:rPr lang="en-US" altLang="zh-CN" sz="2000" dirty="0" smtClean="0">
                <a:latin typeface="华文新魏" panose="02010800040101010101" pitchFamily="2" charset="-122"/>
                <a:ea typeface="华文新魏" panose="02010800040101010101" pitchFamily="2" charset="-122"/>
              </a:rPr>
              <a:t>SCAM   </a:t>
            </a:r>
            <a:r>
              <a:rPr lang="zh-CN" altLang="en-US" sz="2000" dirty="0" smtClean="0">
                <a:latin typeface="华文新魏" panose="02010800040101010101" pitchFamily="2" charset="-122"/>
                <a:ea typeface="华文新魏" panose="02010800040101010101" pitchFamily="2" charset="-122"/>
              </a:rPr>
              <a:t>时间段：</a:t>
            </a:r>
            <a:r>
              <a:rPr lang="en-US" altLang="zh-CN" sz="2000" dirty="0" smtClean="0">
                <a:latin typeface="华文新魏" panose="02010800040101010101" pitchFamily="2" charset="-122"/>
                <a:ea typeface="华文新魏" panose="02010800040101010101" pitchFamily="2" charset="-122"/>
              </a:rPr>
              <a:t>2006</a:t>
            </a:r>
            <a:r>
              <a:rPr lang="zh-CN" altLang="en-US" sz="2000" dirty="0" smtClean="0">
                <a:latin typeface="华文新魏" panose="02010800040101010101" pitchFamily="2" charset="-122"/>
                <a:ea typeface="华文新魏" panose="02010800040101010101" pitchFamily="2" charset="-122"/>
              </a:rPr>
              <a:t>年</a:t>
            </a:r>
            <a:r>
              <a:rPr lang="en-US" altLang="zh-CN" sz="2000" dirty="0" smtClean="0">
                <a:latin typeface="华文新魏" panose="02010800040101010101" pitchFamily="2" charset="-122"/>
                <a:ea typeface="华文新魏" panose="02010800040101010101" pitchFamily="2" charset="-122"/>
              </a:rPr>
              <a:t>1</a:t>
            </a:r>
            <a:r>
              <a:rPr lang="zh-CN" altLang="en-US" sz="2000" dirty="0">
                <a:latin typeface="华文新魏" panose="02010800040101010101" pitchFamily="2" charset="-122"/>
                <a:ea typeface="华文新魏" panose="02010800040101010101" pitchFamily="2" charset="-122"/>
              </a:rPr>
              <a:t>月</a:t>
            </a:r>
          </a:p>
        </p:txBody>
      </p:sp>
    </p:spTree>
    <p:extLst>
      <p:ext uri="{BB962C8B-B14F-4D97-AF65-F5344CB8AC3E}">
        <p14:creationId xmlns:p14="http://schemas.microsoft.com/office/powerpoint/2010/main" val="41768909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852297" y="2602800"/>
            <a:ext cx="5829969" cy="1323439"/>
          </a:xfrm>
          <a:prstGeom prst="rect">
            <a:avLst/>
          </a:prstGeom>
          <a:noFill/>
        </p:spPr>
        <p:txBody>
          <a:bodyPr wrap="square" rtlCol="0">
            <a:spAutoFit/>
          </a:bodyPr>
          <a:lstStyle/>
          <a:p>
            <a:r>
              <a:rPr lang="en-US" altLang="zh-CN" sz="2000" dirty="0" smtClean="0">
                <a:latin typeface="华文新魏" panose="02010800040101010101" pitchFamily="2" charset="-122"/>
                <a:ea typeface="华文新魏" panose="02010800040101010101" pitchFamily="2" charset="-122"/>
              </a:rPr>
              <a:t>CMAES_ALL: </a:t>
            </a:r>
            <a:r>
              <a:rPr lang="zh-CN" altLang="en-US" sz="2000" dirty="0" smtClean="0">
                <a:latin typeface="华文新魏" panose="02010800040101010101" pitchFamily="2" charset="-122"/>
                <a:ea typeface="华文新魏" panose="02010800040101010101" pitchFamily="2" charset="-122"/>
              </a:rPr>
              <a:t>用</a:t>
            </a:r>
            <a:r>
              <a:rPr lang="en-US" altLang="zh-CN" sz="2000" dirty="0" smtClean="0">
                <a:latin typeface="华文新魏" panose="02010800040101010101" pitchFamily="2" charset="-122"/>
                <a:ea typeface="华文新魏" panose="02010800040101010101" pitchFamily="2" charset="-122"/>
              </a:rPr>
              <a:t>CMA-ES</a:t>
            </a:r>
            <a:r>
              <a:rPr lang="zh-CN" altLang="en-US" sz="2000" dirty="0" smtClean="0">
                <a:latin typeface="华文新魏" panose="02010800040101010101" pitchFamily="2" charset="-122"/>
                <a:ea typeface="华文新魏" panose="02010800040101010101" pitchFamily="2" charset="-122"/>
              </a:rPr>
              <a:t>算法对</a:t>
            </a:r>
            <a:r>
              <a:rPr lang="en-US" altLang="zh-CN" sz="2000" dirty="0" smtClean="0">
                <a:latin typeface="华文新魏" panose="02010800040101010101" pitchFamily="2" charset="-122"/>
                <a:ea typeface="华文新魏" panose="02010800040101010101" pitchFamily="2" charset="-122"/>
              </a:rPr>
              <a:t>5</a:t>
            </a:r>
            <a:r>
              <a:rPr lang="zh-CN" altLang="en-US" sz="2000" dirty="0" smtClean="0">
                <a:latin typeface="华文新魏" panose="02010800040101010101" pitchFamily="2" charset="-122"/>
                <a:ea typeface="华文新魏" panose="02010800040101010101" pitchFamily="2" charset="-122"/>
              </a:rPr>
              <a:t>天的模拟进行参数优化，最终选择出一组最优的参数优化，</a:t>
            </a:r>
            <a:r>
              <a:rPr lang="en-US" altLang="zh-CN" sz="2000" dirty="0" smtClean="0">
                <a:latin typeface="华文新魏" panose="02010800040101010101" pitchFamily="2" charset="-122"/>
                <a:ea typeface="华文新魏" panose="02010800040101010101" pitchFamily="2" charset="-122"/>
              </a:rPr>
              <a:t>5</a:t>
            </a:r>
            <a:r>
              <a:rPr lang="zh-CN" altLang="en-US" sz="2000" dirty="0" smtClean="0">
                <a:latin typeface="华文新魏" panose="02010800040101010101" pitchFamily="2" charset="-122"/>
                <a:ea typeface="华文新魏" panose="02010800040101010101" pitchFamily="2" charset="-122"/>
              </a:rPr>
              <a:t>天</a:t>
            </a:r>
            <a:r>
              <a:rPr lang="en-US" altLang="zh-CN" sz="2000" dirty="0" err="1" smtClean="0">
                <a:latin typeface="华文新魏" panose="02010800040101010101" pitchFamily="2" charset="-122"/>
                <a:ea typeface="华文新魏" panose="02010800040101010101" pitchFamily="2" charset="-122"/>
              </a:rPr>
              <a:t>mcpi</a:t>
            </a:r>
            <a:r>
              <a:rPr lang="zh-CN" altLang="en-US" sz="2000" dirty="0" smtClean="0">
                <a:latin typeface="华文新魏" panose="02010800040101010101" pitchFamily="2" charset="-122"/>
                <a:ea typeface="华文新魏" panose="02010800040101010101" pitchFamily="2" charset="-122"/>
              </a:rPr>
              <a:t>之和最好的结果为 </a:t>
            </a:r>
            <a:r>
              <a:rPr lang="en-US" altLang="zh-CN" sz="2000" dirty="0" smtClean="0">
                <a:latin typeface="华文新魏" panose="02010800040101010101" pitchFamily="2" charset="-122"/>
                <a:ea typeface="华文新魏" panose="02010800040101010101" pitchFamily="2" charset="-122"/>
              </a:rPr>
              <a:t>19.29</a:t>
            </a:r>
            <a:endParaRPr lang="en-US" altLang="zh-CN" sz="2000" dirty="0">
              <a:latin typeface="华文新魏" panose="02010800040101010101" pitchFamily="2" charset="-122"/>
              <a:ea typeface="华文新魏" panose="02010800040101010101" pitchFamily="2" charset="-122"/>
            </a:endParaRPr>
          </a:p>
          <a:p>
            <a:endParaRPr lang="zh-CN" altLang="en-US" sz="2000" dirty="0">
              <a:latin typeface="华文新魏" panose="02010800040101010101" pitchFamily="2" charset="-122"/>
              <a:ea typeface="华文新魏" panose="02010800040101010101" pitchFamily="2" charset="-122"/>
            </a:endParaRPr>
          </a:p>
        </p:txBody>
      </p:sp>
      <p:pic>
        <p:nvPicPr>
          <p:cNvPr id="5" name="图片 4"/>
          <p:cNvPicPr>
            <a:picLocks noChangeAspect="1"/>
          </p:cNvPicPr>
          <p:nvPr/>
        </p:nvPicPr>
        <p:blipFill>
          <a:blip r:embed="rId2"/>
          <a:stretch>
            <a:fillRect/>
          </a:stretch>
        </p:blipFill>
        <p:spPr>
          <a:xfrm>
            <a:off x="881208" y="2520152"/>
            <a:ext cx="4584589" cy="2755631"/>
          </a:xfrm>
          <a:prstGeom prst="rect">
            <a:avLst/>
          </a:prstGeom>
        </p:spPr>
      </p:pic>
      <p:sp>
        <p:nvSpPr>
          <p:cNvPr id="6" name="文本框 5"/>
          <p:cNvSpPr txBox="1"/>
          <p:nvPr/>
        </p:nvSpPr>
        <p:spPr>
          <a:xfrm>
            <a:off x="1487163" y="5637214"/>
            <a:ext cx="9884397" cy="707886"/>
          </a:xfrm>
          <a:prstGeom prst="rect">
            <a:avLst/>
          </a:prstGeom>
          <a:noFill/>
        </p:spPr>
        <p:txBody>
          <a:bodyPr wrap="square" rtlCol="0">
            <a:spAutoFit/>
          </a:bodyPr>
          <a:lstStyle/>
          <a:p>
            <a:r>
              <a:rPr lang="zh-CN" altLang="en-US" sz="2000" dirty="0" smtClean="0">
                <a:solidFill>
                  <a:srgbClr val="C00000"/>
                </a:solidFill>
                <a:latin typeface="华文新魏" panose="02010800040101010101" pitchFamily="2" charset="-122"/>
                <a:ea typeface="华文新魏" panose="02010800040101010101" pitchFamily="2" charset="-122"/>
              </a:rPr>
              <a:t>每</a:t>
            </a:r>
            <a:r>
              <a:rPr lang="en-US" altLang="zh-CN" sz="2000" dirty="0" smtClean="0">
                <a:solidFill>
                  <a:srgbClr val="C00000"/>
                </a:solidFill>
                <a:latin typeface="华文新魏" panose="02010800040101010101" pitchFamily="2" charset="-122"/>
                <a:ea typeface="华文新魏" panose="02010800040101010101" pitchFamily="2" charset="-122"/>
              </a:rPr>
              <a:t>6</a:t>
            </a:r>
            <a:r>
              <a:rPr lang="zh-CN" altLang="en-US" sz="2000" dirty="0" smtClean="0">
                <a:solidFill>
                  <a:srgbClr val="C00000"/>
                </a:solidFill>
                <a:latin typeface="华文新魏" panose="02010800040101010101" pitchFamily="2" charset="-122"/>
                <a:ea typeface="华文新魏" panose="02010800040101010101" pitchFamily="2" charset="-122"/>
              </a:rPr>
              <a:t>个小时重新选择不确定参数进行</a:t>
            </a:r>
            <a:r>
              <a:rPr lang="en-US" altLang="zh-CN" sz="2000" dirty="0" smtClean="0">
                <a:solidFill>
                  <a:srgbClr val="C00000"/>
                </a:solidFill>
                <a:latin typeface="华文新魏" panose="02010800040101010101" pitchFamily="2" charset="-122"/>
                <a:ea typeface="华文新魏" panose="02010800040101010101" pitchFamily="2" charset="-122"/>
              </a:rPr>
              <a:t>CMAES</a:t>
            </a:r>
            <a:r>
              <a:rPr lang="zh-CN" altLang="en-US" sz="2000" dirty="0" smtClean="0">
                <a:solidFill>
                  <a:srgbClr val="C00000"/>
                </a:solidFill>
                <a:latin typeface="华文新魏" panose="02010800040101010101" pitchFamily="2" charset="-122"/>
                <a:ea typeface="华文新魏" panose="02010800040101010101" pitchFamily="2" charset="-122"/>
              </a:rPr>
              <a:t>优化，比所有测试天数用同一组不确定参数优化的结果要好</a:t>
            </a:r>
            <a:endParaRPr lang="zh-CN" altLang="en-US" sz="2000" dirty="0">
              <a:solidFill>
                <a:srgbClr val="C00000"/>
              </a:solidFill>
              <a:latin typeface="华文新魏" panose="02010800040101010101" pitchFamily="2" charset="-122"/>
              <a:ea typeface="华文新魏" panose="02010800040101010101" pitchFamily="2" charset="-122"/>
            </a:endParaRPr>
          </a:p>
        </p:txBody>
      </p:sp>
      <p:sp>
        <p:nvSpPr>
          <p:cNvPr id="7" name="文本框 6"/>
          <p:cNvSpPr txBox="1"/>
          <p:nvPr/>
        </p:nvSpPr>
        <p:spPr>
          <a:xfrm>
            <a:off x="5681960" y="522496"/>
            <a:ext cx="5479143" cy="1077218"/>
          </a:xfrm>
          <a:prstGeom prst="rect">
            <a:avLst/>
          </a:prstGeom>
          <a:noFill/>
        </p:spPr>
        <p:txBody>
          <a:bodyPr wrap="square" rtlCol="0">
            <a:spAutoFit/>
          </a:bodyPr>
          <a:lstStyle/>
          <a:p>
            <a:pPr algn="ctr"/>
            <a:r>
              <a:rPr lang="zh-CN" altLang="en-US" sz="3200" dirty="0">
                <a:latin typeface="华文新魏" panose="02010800040101010101" pitchFamily="2" charset="-122"/>
                <a:ea typeface="华文新魏" panose="02010800040101010101" pitchFamily="2" charset="-122"/>
              </a:rPr>
              <a:t>静态参数和动态参数优化算法结果对比</a:t>
            </a:r>
          </a:p>
        </p:txBody>
      </p:sp>
      <p:sp>
        <p:nvSpPr>
          <p:cNvPr id="2" name="爆炸形 1 1"/>
          <p:cNvSpPr/>
          <p:nvPr/>
        </p:nvSpPr>
        <p:spPr>
          <a:xfrm>
            <a:off x="1131563" y="273070"/>
            <a:ext cx="3628571" cy="2213429"/>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华文新魏" panose="02010800040101010101" pitchFamily="2" charset="-122"/>
                <a:ea typeface="华文新魏" panose="02010800040101010101" pitchFamily="2" charset="-122"/>
              </a:rPr>
              <a:t>动态参数调整有没有意义</a:t>
            </a:r>
            <a:r>
              <a:rPr lang="en-US" altLang="zh-CN" sz="2400" dirty="0" smtClean="0">
                <a:solidFill>
                  <a:schemeClr val="tx1"/>
                </a:solidFill>
                <a:latin typeface="华文新魏" panose="02010800040101010101" pitchFamily="2" charset="-122"/>
                <a:ea typeface="华文新魏" panose="02010800040101010101" pitchFamily="2" charset="-122"/>
              </a:rPr>
              <a:t>?</a:t>
            </a:r>
            <a:endParaRPr lang="zh-CN" altLang="en-US" sz="2400" dirty="0">
              <a:solidFill>
                <a:schemeClr val="tx1"/>
              </a:solidFill>
              <a:latin typeface="华文新魏" panose="02010800040101010101" pitchFamily="2" charset="-122"/>
              <a:ea typeface="华文新魏" panose="02010800040101010101" pitchFamily="2" charset="-122"/>
            </a:endParaRPr>
          </a:p>
        </p:txBody>
      </p:sp>
      <p:sp>
        <p:nvSpPr>
          <p:cNvPr id="8" name="文本框 7"/>
          <p:cNvSpPr txBox="1"/>
          <p:nvPr/>
        </p:nvSpPr>
        <p:spPr>
          <a:xfrm>
            <a:off x="5852297" y="3979409"/>
            <a:ext cx="5829969" cy="1015663"/>
          </a:xfrm>
          <a:prstGeom prst="rect">
            <a:avLst/>
          </a:prstGeom>
          <a:noFill/>
        </p:spPr>
        <p:txBody>
          <a:bodyPr wrap="square" rtlCol="0">
            <a:spAutoFit/>
          </a:bodyPr>
          <a:lstStyle/>
          <a:p>
            <a:r>
              <a:rPr lang="en-US" altLang="zh-CN" sz="2000" dirty="0" err="1" smtClean="0">
                <a:latin typeface="华文新魏" panose="02010800040101010101" pitchFamily="2" charset="-122"/>
                <a:ea typeface="华文新魏" panose="02010800040101010101" pitchFamily="2" charset="-122"/>
              </a:rPr>
              <a:t>CMAES_six_hour</a:t>
            </a:r>
            <a:r>
              <a:rPr lang="en-US" altLang="zh-CN" sz="2000" dirty="0" smtClean="0">
                <a:latin typeface="华文新魏" panose="02010800040101010101" pitchFamily="2" charset="-122"/>
                <a:ea typeface="华文新魏" panose="02010800040101010101" pitchFamily="2" charset="-122"/>
              </a:rPr>
              <a:t>: </a:t>
            </a:r>
            <a:r>
              <a:rPr lang="zh-CN" altLang="en-US" sz="2000" dirty="0" smtClean="0">
                <a:latin typeface="华文新魏" panose="02010800040101010101" pitchFamily="2" charset="-122"/>
                <a:ea typeface="华文新魏" panose="02010800040101010101" pitchFamily="2" charset="-122"/>
              </a:rPr>
              <a:t>用</a:t>
            </a:r>
            <a:r>
              <a:rPr lang="en-US" altLang="zh-CN" sz="2000" dirty="0" smtClean="0">
                <a:latin typeface="华文新魏" panose="02010800040101010101" pitchFamily="2" charset="-122"/>
                <a:ea typeface="华文新魏" panose="02010800040101010101" pitchFamily="2" charset="-122"/>
              </a:rPr>
              <a:t>CMA-ES</a:t>
            </a:r>
            <a:r>
              <a:rPr lang="zh-CN" altLang="en-US" sz="2000" dirty="0" smtClean="0">
                <a:latin typeface="华文新魏" panose="02010800040101010101" pitchFamily="2" charset="-122"/>
                <a:ea typeface="华文新魏" panose="02010800040101010101" pitchFamily="2" charset="-122"/>
              </a:rPr>
              <a:t>算法对</a:t>
            </a:r>
            <a:r>
              <a:rPr lang="en-US" altLang="zh-CN" sz="2000" dirty="0" smtClean="0">
                <a:latin typeface="华文新魏" panose="02010800040101010101" pitchFamily="2" charset="-122"/>
                <a:ea typeface="华文新魏" panose="02010800040101010101" pitchFamily="2" charset="-122"/>
              </a:rPr>
              <a:t>5</a:t>
            </a:r>
            <a:r>
              <a:rPr lang="zh-CN" altLang="en-US" sz="2000" dirty="0" smtClean="0">
                <a:latin typeface="华文新魏" panose="02010800040101010101" pitchFamily="2" charset="-122"/>
                <a:ea typeface="华文新魏" panose="02010800040101010101" pitchFamily="2" charset="-122"/>
              </a:rPr>
              <a:t>天每天</a:t>
            </a:r>
            <a:r>
              <a:rPr lang="en-US" altLang="zh-CN" sz="2000" dirty="0" smtClean="0">
                <a:latin typeface="华文新魏" panose="02010800040101010101" pitchFamily="2" charset="-122"/>
                <a:ea typeface="华文新魏" panose="02010800040101010101" pitchFamily="2" charset="-122"/>
              </a:rPr>
              <a:t>4</a:t>
            </a:r>
            <a:r>
              <a:rPr lang="zh-CN" altLang="en-US" sz="2000" dirty="0" smtClean="0">
                <a:latin typeface="华文新魏" panose="02010800040101010101" pitchFamily="2" charset="-122"/>
                <a:ea typeface="华文新魏" panose="02010800040101010101" pitchFamily="2" charset="-122"/>
              </a:rPr>
              <a:t>次共</a:t>
            </a:r>
            <a:r>
              <a:rPr lang="en-US" altLang="zh-CN" sz="2000" dirty="0" smtClean="0">
                <a:latin typeface="华文新魏" panose="02010800040101010101" pitchFamily="2" charset="-122"/>
                <a:ea typeface="华文新魏" panose="02010800040101010101" pitchFamily="2" charset="-122"/>
              </a:rPr>
              <a:t>20</a:t>
            </a:r>
            <a:r>
              <a:rPr lang="zh-CN" altLang="en-US" sz="2000" dirty="0" smtClean="0">
                <a:latin typeface="华文新魏" panose="02010800040101010101" pitchFamily="2" charset="-122"/>
                <a:ea typeface="华文新魏" panose="02010800040101010101" pitchFamily="2" charset="-122"/>
              </a:rPr>
              <a:t>次模拟分别进行参数优化，</a:t>
            </a:r>
            <a:r>
              <a:rPr lang="en-US" altLang="zh-CN" sz="2000" dirty="0" smtClean="0">
                <a:latin typeface="华文新魏" panose="02010800040101010101" pitchFamily="2" charset="-122"/>
                <a:ea typeface="华文新魏" panose="02010800040101010101" pitchFamily="2" charset="-122"/>
              </a:rPr>
              <a:t>5</a:t>
            </a:r>
            <a:r>
              <a:rPr lang="zh-CN" altLang="en-US" sz="2000" dirty="0" smtClean="0">
                <a:latin typeface="华文新魏" panose="02010800040101010101" pitchFamily="2" charset="-122"/>
                <a:ea typeface="华文新魏" panose="02010800040101010101" pitchFamily="2" charset="-122"/>
              </a:rPr>
              <a:t>天</a:t>
            </a:r>
            <a:r>
              <a:rPr lang="en-US" altLang="zh-CN" sz="2000" dirty="0" err="1" smtClean="0">
                <a:latin typeface="华文新魏" panose="02010800040101010101" pitchFamily="2" charset="-122"/>
                <a:ea typeface="华文新魏" panose="02010800040101010101" pitchFamily="2" charset="-122"/>
              </a:rPr>
              <a:t>mcpi</a:t>
            </a:r>
            <a:r>
              <a:rPr lang="zh-CN" altLang="en-US" sz="2000" dirty="0" smtClean="0">
                <a:latin typeface="华文新魏" panose="02010800040101010101" pitchFamily="2" charset="-122"/>
                <a:ea typeface="华文新魏" panose="02010800040101010101" pitchFamily="2" charset="-122"/>
              </a:rPr>
              <a:t>之和最好的结果为 </a:t>
            </a:r>
            <a:r>
              <a:rPr lang="en-US" altLang="zh-CN" sz="2000" dirty="0" smtClean="0">
                <a:latin typeface="华文新魏" panose="02010800040101010101" pitchFamily="2" charset="-122"/>
                <a:ea typeface="华文新魏" panose="02010800040101010101" pitchFamily="2" charset="-122"/>
              </a:rPr>
              <a:t>17.08</a:t>
            </a:r>
          </a:p>
        </p:txBody>
      </p:sp>
    </p:spTree>
    <p:extLst>
      <p:ext uri="{BB962C8B-B14F-4D97-AF65-F5344CB8AC3E}">
        <p14:creationId xmlns:p14="http://schemas.microsoft.com/office/powerpoint/2010/main" val="8174326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23439" y="611851"/>
            <a:ext cx="4584589" cy="2755631"/>
          </a:xfrm>
          <a:prstGeom prst="rect">
            <a:avLst/>
          </a:prstGeom>
        </p:spPr>
      </p:pic>
      <p:sp>
        <p:nvSpPr>
          <p:cNvPr id="3" name="文本框 2"/>
          <p:cNvSpPr txBox="1"/>
          <p:nvPr/>
        </p:nvSpPr>
        <p:spPr>
          <a:xfrm>
            <a:off x="6021136" y="1434071"/>
            <a:ext cx="5829969" cy="707886"/>
          </a:xfrm>
          <a:prstGeom prst="rect">
            <a:avLst/>
          </a:prstGeom>
          <a:noFill/>
        </p:spPr>
        <p:txBody>
          <a:bodyPr wrap="square" rtlCol="0">
            <a:spAutoFit/>
          </a:bodyPr>
          <a:lstStyle/>
          <a:p>
            <a:r>
              <a:rPr lang="zh-CN" altLang="en-US" sz="2000" dirty="0" smtClean="0">
                <a:solidFill>
                  <a:srgbClr val="C00000"/>
                </a:solidFill>
                <a:latin typeface="华文新魏" panose="02010800040101010101" pitchFamily="2" charset="-122"/>
                <a:ea typeface="华文新魏" panose="02010800040101010101" pitchFamily="2" charset="-122"/>
              </a:rPr>
              <a:t>在训练中</a:t>
            </a:r>
            <a:r>
              <a:rPr lang="en-US" altLang="zh-CN" sz="2000" dirty="0" smtClean="0">
                <a:solidFill>
                  <a:srgbClr val="C00000"/>
                </a:solidFill>
                <a:latin typeface="华文新魏" panose="02010800040101010101" pitchFamily="2" charset="-122"/>
                <a:ea typeface="华文新魏" panose="02010800040101010101" pitchFamily="2" charset="-122"/>
              </a:rPr>
              <a:t>CMA-ES_RL 20</a:t>
            </a:r>
            <a:r>
              <a:rPr lang="zh-CN" altLang="en-US" sz="2000" dirty="0" smtClean="0">
                <a:solidFill>
                  <a:srgbClr val="C00000"/>
                </a:solidFill>
                <a:latin typeface="华文新魏" panose="02010800040101010101" pitchFamily="2" charset="-122"/>
                <a:ea typeface="华文新魏" panose="02010800040101010101" pitchFamily="2" charset="-122"/>
              </a:rPr>
              <a:t>代最好的结果是</a:t>
            </a:r>
            <a:r>
              <a:rPr lang="en-US" altLang="zh-CN" sz="2000" dirty="0" smtClean="0">
                <a:solidFill>
                  <a:srgbClr val="C00000"/>
                </a:solidFill>
                <a:latin typeface="华文新魏" panose="02010800040101010101" pitchFamily="2" charset="-122"/>
                <a:ea typeface="华文新魏" panose="02010800040101010101" pitchFamily="2" charset="-122"/>
              </a:rPr>
              <a:t>18.80 CMA-ES</a:t>
            </a:r>
            <a:r>
              <a:rPr lang="zh-CN" altLang="en-US" sz="2000" dirty="0" smtClean="0">
                <a:solidFill>
                  <a:srgbClr val="C00000"/>
                </a:solidFill>
                <a:latin typeface="华文新魏" panose="02010800040101010101" pitchFamily="2" charset="-122"/>
                <a:ea typeface="华文新魏" panose="02010800040101010101" pitchFamily="2" charset="-122"/>
              </a:rPr>
              <a:t>是</a:t>
            </a:r>
            <a:r>
              <a:rPr lang="en-US" altLang="zh-CN" sz="2000" dirty="0" smtClean="0">
                <a:solidFill>
                  <a:srgbClr val="C00000"/>
                </a:solidFill>
                <a:latin typeface="华文新魏" panose="02010800040101010101" pitchFamily="2" charset="-122"/>
                <a:ea typeface="华文新魏" panose="02010800040101010101" pitchFamily="2" charset="-122"/>
              </a:rPr>
              <a:t>19.29</a:t>
            </a:r>
            <a:endParaRPr lang="zh-CN" altLang="en-US" sz="2000" dirty="0">
              <a:solidFill>
                <a:srgbClr val="C00000"/>
              </a:solidFill>
              <a:latin typeface="华文新魏" panose="02010800040101010101" pitchFamily="2" charset="-122"/>
              <a:ea typeface="华文新魏" panose="02010800040101010101"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201396802"/>
              </p:ext>
            </p:extLst>
          </p:nvPr>
        </p:nvGraphicFramePr>
        <p:xfrm>
          <a:off x="4458943" y="2800557"/>
          <a:ext cx="7638715" cy="3571240"/>
        </p:xfrm>
        <a:graphic>
          <a:graphicData uri="http://schemas.openxmlformats.org/drawingml/2006/table">
            <a:tbl>
              <a:tblPr firstRow="1" bandRow="1">
                <a:tableStyleId>{5C22544A-7EE6-4342-B048-85BDC9FD1C3A}</a:tableStyleId>
              </a:tblPr>
              <a:tblGrid>
                <a:gridCol w="1982243">
                  <a:extLst>
                    <a:ext uri="{9D8B030D-6E8A-4147-A177-3AD203B41FA5}">
                      <a16:colId xmlns:a16="http://schemas.microsoft.com/office/drawing/2014/main" val="2666803770"/>
                    </a:ext>
                  </a:extLst>
                </a:gridCol>
                <a:gridCol w="1982243">
                  <a:extLst>
                    <a:ext uri="{9D8B030D-6E8A-4147-A177-3AD203B41FA5}">
                      <a16:colId xmlns:a16="http://schemas.microsoft.com/office/drawing/2014/main" val="2915615226"/>
                    </a:ext>
                  </a:extLst>
                </a:gridCol>
                <a:gridCol w="1982243">
                  <a:extLst>
                    <a:ext uri="{9D8B030D-6E8A-4147-A177-3AD203B41FA5}">
                      <a16:colId xmlns:a16="http://schemas.microsoft.com/office/drawing/2014/main" val="1700740227"/>
                    </a:ext>
                  </a:extLst>
                </a:gridCol>
                <a:gridCol w="1691986">
                  <a:extLst>
                    <a:ext uri="{9D8B030D-6E8A-4147-A177-3AD203B41FA5}">
                      <a16:colId xmlns:a16="http://schemas.microsoft.com/office/drawing/2014/main" val="3805570505"/>
                    </a:ext>
                  </a:extLst>
                </a:gridCol>
              </a:tblGrid>
              <a:tr h="370840">
                <a:tc>
                  <a:txBody>
                    <a:bodyPr/>
                    <a:lstStyle/>
                    <a:p>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chemeClr val="tx1"/>
                          </a:solidFill>
                          <a:latin typeface="华文新魏" panose="02010800040101010101" pitchFamily="2" charset="-122"/>
                          <a:ea typeface="华文新魏" panose="02010800040101010101" pitchFamily="2" charset="-122"/>
                        </a:rPr>
                        <a:t>CMA-ES</a:t>
                      </a:r>
                      <a:endParaRPr lang="zh-CN" altLang="en-US"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chemeClr val="tx1"/>
                          </a:solidFill>
                          <a:latin typeface="华文新魏" panose="02010800040101010101" pitchFamily="2" charset="-122"/>
                          <a:ea typeface="华文新魏" panose="02010800040101010101" pitchFamily="2" charset="-122"/>
                        </a:rPr>
                        <a:t>ES_RL</a:t>
                      </a:r>
                      <a:endParaRPr lang="zh-CN" altLang="en-US"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4093098"/>
                  </a:ext>
                </a:extLst>
              </a:tr>
              <a:tr h="370840">
                <a:tc>
                  <a:txBody>
                    <a:bodyPr/>
                    <a:lstStyle/>
                    <a:p>
                      <a:r>
                        <a:rPr lang="en-US" altLang="zh-CN" dirty="0" smtClean="0">
                          <a:latin typeface="华文新魏" panose="02010800040101010101" pitchFamily="2" charset="-122"/>
                          <a:ea typeface="华文新魏" panose="02010800040101010101" pitchFamily="2" charset="-122"/>
                        </a:rPr>
                        <a:t>U200</a:t>
                      </a:r>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latin typeface="华文新魏" panose="02010800040101010101" pitchFamily="2" charset="-122"/>
                          <a:ea typeface="华文新魏" panose="02010800040101010101" pitchFamily="2" charset="-122"/>
                        </a:rPr>
                        <a:t>0.8381758</a:t>
                      </a:r>
                    </a:p>
                    <a:p>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latin typeface="华文新魏" panose="02010800040101010101" pitchFamily="2" charset="-122"/>
                          <a:ea typeface="华文新魏" panose="02010800040101010101" pitchFamily="2" charset="-122"/>
                        </a:rPr>
                        <a:t>0.8364836</a:t>
                      </a:r>
                    </a:p>
                    <a:p>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latin typeface="华文新魏" panose="02010800040101010101" pitchFamily="2" charset="-122"/>
                          <a:ea typeface="华文新魏" panose="02010800040101010101" pitchFamily="2" charset="-122"/>
                        </a:rPr>
                        <a:t>0.2%</a:t>
                      </a:r>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9578945"/>
                  </a:ext>
                </a:extLst>
              </a:tr>
              <a:tr h="370840">
                <a:tc>
                  <a:txBody>
                    <a:bodyPr/>
                    <a:lstStyle/>
                    <a:p>
                      <a:r>
                        <a:rPr lang="en-US" altLang="zh-CN" dirty="0" smtClean="0">
                          <a:latin typeface="华文新魏" panose="02010800040101010101" pitchFamily="2" charset="-122"/>
                          <a:ea typeface="华文新魏" panose="02010800040101010101" pitchFamily="2" charset="-122"/>
                        </a:rPr>
                        <a:t>V850</a:t>
                      </a:r>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latin typeface="华文新魏" panose="02010800040101010101" pitchFamily="2" charset="-122"/>
                          <a:ea typeface="华文新魏" panose="02010800040101010101" pitchFamily="2" charset="-122"/>
                        </a:rPr>
                        <a:t>0.1580657</a:t>
                      </a:r>
                    </a:p>
                    <a:p>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latin typeface="华文新魏" panose="02010800040101010101" pitchFamily="2" charset="-122"/>
                          <a:ea typeface="华文新魏" panose="02010800040101010101" pitchFamily="2" charset="-122"/>
                        </a:rPr>
                        <a:t>0.1564264</a:t>
                      </a:r>
                    </a:p>
                    <a:p>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latin typeface="华文新魏" panose="02010800040101010101" pitchFamily="2" charset="-122"/>
                          <a:ea typeface="华文新魏" panose="02010800040101010101" pitchFamily="2" charset="-122"/>
                        </a:rPr>
                        <a:t>1%</a:t>
                      </a:r>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2455680"/>
                  </a:ext>
                </a:extLst>
              </a:tr>
              <a:tr h="370840">
                <a:tc>
                  <a:txBody>
                    <a:bodyPr/>
                    <a:lstStyle/>
                    <a:p>
                      <a:r>
                        <a:rPr lang="en-US" altLang="zh-CN" dirty="0" smtClean="0">
                          <a:latin typeface="华文新魏" panose="02010800040101010101" pitchFamily="2" charset="-122"/>
                          <a:ea typeface="华文新魏" panose="02010800040101010101" pitchFamily="2" charset="-122"/>
                        </a:rPr>
                        <a:t>PRECT</a:t>
                      </a:r>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latin typeface="华文新魏" panose="02010800040101010101" pitchFamily="2" charset="-122"/>
                          <a:ea typeface="华文新魏" panose="02010800040101010101" pitchFamily="2" charset="-122"/>
                        </a:rPr>
                        <a:t>0.000126466</a:t>
                      </a:r>
                    </a:p>
                    <a:p>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latin typeface="华文新魏" panose="02010800040101010101" pitchFamily="2" charset="-122"/>
                          <a:ea typeface="华文新魏" panose="02010800040101010101" pitchFamily="2" charset="-122"/>
                        </a:rPr>
                        <a:t>0.000115171</a:t>
                      </a:r>
                    </a:p>
                    <a:p>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latin typeface="华文新魏" panose="02010800040101010101" pitchFamily="2" charset="-122"/>
                          <a:ea typeface="华文新魏" panose="02010800040101010101" pitchFamily="2" charset="-122"/>
                        </a:rPr>
                        <a:t>9%</a:t>
                      </a:r>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1455043"/>
                  </a:ext>
                </a:extLst>
              </a:tr>
              <a:tr h="370840">
                <a:tc>
                  <a:txBody>
                    <a:bodyPr/>
                    <a:lstStyle/>
                    <a:p>
                      <a:r>
                        <a:rPr lang="en-US" altLang="zh-CN" dirty="0" smtClean="0">
                          <a:latin typeface="华文新魏" panose="02010800040101010101" pitchFamily="2" charset="-122"/>
                          <a:ea typeface="华文新魏" panose="02010800040101010101" pitchFamily="2" charset="-122"/>
                        </a:rPr>
                        <a:t>Q850</a:t>
                      </a:r>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latin typeface="华文新魏" panose="02010800040101010101" pitchFamily="2" charset="-122"/>
                          <a:ea typeface="华文新魏" panose="02010800040101010101" pitchFamily="2" charset="-122"/>
                        </a:rPr>
                        <a:t>0.000474374</a:t>
                      </a:r>
                    </a:p>
                    <a:p>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latin typeface="华文新魏" panose="02010800040101010101" pitchFamily="2" charset="-122"/>
                          <a:ea typeface="华文新魏" panose="02010800040101010101" pitchFamily="2" charset="-122"/>
                        </a:rPr>
                        <a:t>0.000442885</a:t>
                      </a:r>
                    </a:p>
                    <a:p>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latin typeface="华文新魏" panose="02010800040101010101" pitchFamily="2" charset="-122"/>
                          <a:ea typeface="华文新魏" panose="02010800040101010101" pitchFamily="2" charset="-122"/>
                        </a:rPr>
                        <a:t>7%</a:t>
                      </a:r>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1409231"/>
                  </a:ext>
                </a:extLst>
              </a:tr>
              <a:tr h="370840">
                <a:tc>
                  <a:txBody>
                    <a:bodyPr/>
                    <a:lstStyle/>
                    <a:p>
                      <a:r>
                        <a:rPr lang="en-US" altLang="zh-CN" dirty="0" smtClean="0">
                          <a:latin typeface="华文新魏" panose="02010800040101010101" pitchFamily="2" charset="-122"/>
                          <a:ea typeface="华文新魏" panose="02010800040101010101" pitchFamily="2" charset="-122"/>
                        </a:rPr>
                        <a:t>T850</a:t>
                      </a:r>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latin typeface="华文新魏" panose="02010800040101010101" pitchFamily="2" charset="-122"/>
                          <a:ea typeface="华文新魏" panose="02010800040101010101" pitchFamily="2" charset="-122"/>
                        </a:rPr>
                        <a:t>0.7329901</a:t>
                      </a:r>
                    </a:p>
                    <a:p>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latin typeface="华文新魏" panose="02010800040101010101" pitchFamily="2" charset="-122"/>
                          <a:ea typeface="华文新魏" panose="02010800040101010101" pitchFamily="2" charset="-122"/>
                        </a:rPr>
                        <a:t>0.7403756</a:t>
                      </a:r>
                    </a:p>
                    <a:p>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latin typeface="华文新魏" panose="02010800040101010101" pitchFamily="2" charset="-122"/>
                          <a:ea typeface="华文新魏" panose="02010800040101010101" pitchFamily="2" charset="-122"/>
                        </a:rPr>
                        <a:t>-1%</a:t>
                      </a:r>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8782737"/>
                  </a:ext>
                </a:extLst>
              </a:tr>
            </a:tbl>
          </a:graphicData>
        </a:graphic>
      </p:graphicFrame>
      <p:sp>
        <p:nvSpPr>
          <p:cNvPr id="7" name="文本框 6"/>
          <p:cNvSpPr txBox="1"/>
          <p:nvPr/>
        </p:nvSpPr>
        <p:spPr>
          <a:xfrm>
            <a:off x="4614778" y="381018"/>
            <a:ext cx="5479143" cy="584775"/>
          </a:xfrm>
          <a:prstGeom prst="rect">
            <a:avLst/>
          </a:prstGeom>
          <a:noFill/>
        </p:spPr>
        <p:txBody>
          <a:bodyPr wrap="square" rtlCol="0">
            <a:spAutoFit/>
          </a:bodyPr>
          <a:lstStyle/>
          <a:p>
            <a:pPr algn="ctr"/>
            <a:r>
              <a:rPr lang="zh-CN" altLang="en-US" sz="3200" dirty="0">
                <a:latin typeface="华文新魏" panose="02010800040101010101" pitchFamily="2" charset="-122"/>
                <a:ea typeface="华文新魏" panose="02010800040101010101" pitchFamily="2" charset="-122"/>
              </a:rPr>
              <a:t>强化学习与优化算法对比</a:t>
            </a:r>
          </a:p>
        </p:txBody>
      </p:sp>
      <p:pic>
        <p:nvPicPr>
          <p:cNvPr id="4" name="图片 3"/>
          <p:cNvPicPr>
            <a:picLocks noChangeAspect="1"/>
          </p:cNvPicPr>
          <p:nvPr/>
        </p:nvPicPr>
        <p:blipFill>
          <a:blip r:embed="rId3"/>
          <a:stretch>
            <a:fillRect/>
          </a:stretch>
        </p:blipFill>
        <p:spPr>
          <a:xfrm>
            <a:off x="635390" y="4062663"/>
            <a:ext cx="3226426" cy="1939288"/>
          </a:xfrm>
          <a:prstGeom prst="rect">
            <a:avLst/>
          </a:prstGeom>
        </p:spPr>
      </p:pic>
      <p:sp>
        <p:nvSpPr>
          <p:cNvPr id="5" name="矩形 4"/>
          <p:cNvSpPr/>
          <p:nvPr/>
        </p:nvSpPr>
        <p:spPr>
          <a:xfrm>
            <a:off x="6168788" y="2299648"/>
            <a:ext cx="4681182" cy="3138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华文新魏" panose="02010800040101010101" pitchFamily="2" charset="-122"/>
                <a:ea typeface="华文新魏" panose="02010800040101010101" pitchFamily="2" charset="-122"/>
              </a:rPr>
              <a:t>测试试验</a:t>
            </a:r>
            <a:r>
              <a:rPr lang="en-US" altLang="zh-CN" sz="2000" dirty="0" smtClean="0">
                <a:solidFill>
                  <a:schemeClr val="tx1"/>
                </a:solidFill>
                <a:latin typeface="华文新魏" panose="02010800040101010101" pitchFamily="2" charset="-122"/>
                <a:ea typeface="华文新魏" panose="02010800040101010101" pitchFamily="2" charset="-122"/>
              </a:rPr>
              <a:t>0-6h</a:t>
            </a:r>
            <a:r>
              <a:rPr lang="zh-CN" altLang="en-US" sz="2000" dirty="0" smtClean="0">
                <a:solidFill>
                  <a:schemeClr val="tx1"/>
                </a:solidFill>
                <a:latin typeface="华文新魏" panose="02010800040101010101" pitchFamily="2" charset="-122"/>
                <a:ea typeface="华文新魏" panose="02010800040101010101" pitchFamily="2" charset="-122"/>
              </a:rPr>
              <a:t>平均</a:t>
            </a:r>
            <a:r>
              <a:rPr lang="en-US" altLang="zh-CN" sz="2000" dirty="0" smtClean="0">
                <a:solidFill>
                  <a:schemeClr val="tx1"/>
                </a:solidFill>
                <a:latin typeface="华文新魏" panose="02010800040101010101" pitchFamily="2" charset="-122"/>
                <a:ea typeface="华文新魏" panose="02010800040101010101" pitchFamily="2" charset="-122"/>
              </a:rPr>
              <a:t>RMSE</a:t>
            </a:r>
            <a:endParaRPr lang="zh-CN" altLang="en-US" sz="2000" dirty="0">
              <a:solidFill>
                <a:schemeClr val="tx1"/>
              </a:solidFill>
              <a:latin typeface="华文新魏" panose="02010800040101010101" pitchFamily="2" charset="-122"/>
              <a:ea typeface="华文新魏" panose="02010800040101010101" pitchFamily="2" charset="-122"/>
            </a:endParaRPr>
          </a:p>
        </p:txBody>
      </p:sp>
      <p:sp>
        <p:nvSpPr>
          <p:cNvPr id="8" name="矩形 7"/>
          <p:cNvSpPr/>
          <p:nvPr/>
        </p:nvSpPr>
        <p:spPr>
          <a:xfrm>
            <a:off x="-91988" y="3598315"/>
            <a:ext cx="4681182" cy="3138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华文新魏" panose="02010800040101010101" pitchFamily="2" charset="-122"/>
                <a:ea typeface="华文新魏" panose="02010800040101010101" pitchFamily="2" charset="-122"/>
              </a:rPr>
              <a:t>测试</a:t>
            </a:r>
            <a:r>
              <a:rPr lang="zh-CN" altLang="en-US" dirty="0">
                <a:solidFill>
                  <a:schemeClr val="tx1"/>
                </a:solidFill>
                <a:latin typeface="华文新魏" panose="02010800040101010101" pitchFamily="2" charset="-122"/>
                <a:ea typeface="华文新魏" panose="02010800040101010101" pitchFamily="2" charset="-122"/>
              </a:rPr>
              <a:t>实</a:t>
            </a:r>
            <a:r>
              <a:rPr lang="zh-CN" altLang="en-US" dirty="0" smtClean="0">
                <a:solidFill>
                  <a:schemeClr val="tx1"/>
                </a:solidFill>
                <a:latin typeface="华文新魏" panose="02010800040101010101" pitchFamily="2" charset="-122"/>
                <a:ea typeface="华文新魏" panose="02010800040101010101" pitchFamily="2" charset="-122"/>
              </a:rPr>
              <a:t>验</a:t>
            </a:r>
            <a:r>
              <a:rPr lang="zh-CN" altLang="en-US" dirty="0">
                <a:solidFill>
                  <a:schemeClr val="tx1"/>
                </a:solidFill>
                <a:latin typeface="华文新魏" panose="02010800040101010101" pitchFamily="2" charset="-122"/>
                <a:ea typeface="华文新魏" panose="02010800040101010101" pitchFamily="2" charset="-122"/>
              </a:rPr>
              <a:t>第一</a:t>
            </a:r>
            <a:r>
              <a:rPr lang="zh-CN" altLang="en-US" dirty="0" smtClean="0">
                <a:solidFill>
                  <a:schemeClr val="tx1"/>
                </a:solidFill>
                <a:latin typeface="华文新魏" panose="02010800040101010101" pitchFamily="2" charset="-122"/>
                <a:ea typeface="华文新魏" panose="02010800040101010101" pitchFamily="2" charset="-122"/>
              </a:rPr>
              <a:t>天分时段的</a:t>
            </a:r>
            <a:r>
              <a:rPr lang="en-US" altLang="zh-CN" dirty="0" err="1" smtClean="0">
                <a:solidFill>
                  <a:schemeClr val="tx1"/>
                </a:solidFill>
                <a:latin typeface="华文新魏" panose="02010800040101010101" pitchFamily="2" charset="-122"/>
                <a:ea typeface="华文新魏" panose="02010800040101010101" pitchFamily="2" charset="-122"/>
              </a:rPr>
              <a:t>mcpi</a:t>
            </a:r>
            <a:endParaRPr lang="zh-CN" altLang="en-US" dirty="0">
              <a:solidFill>
                <a:schemeClr val="tx1"/>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4635234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目录</a:t>
            </a:r>
            <a:endParaRPr lang="zh-CN" altLang="en-US" b="1" dirty="0"/>
          </a:p>
        </p:txBody>
      </p:sp>
      <p:sp>
        <p:nvSpPr>
          <p:cNvPr id="3" name="内容占位符 2"/>
          <p:cNvSpPr>
            <a:spLocks noGrp="1"/>
          </p:cNvSpPr>
          <p:nvPr>
            <p:ph idx="1"/>
          </p:nvPr>
        </p:nvSpPr>
        <p:spPr>
          <a:xfrm>
            <a:off x="569976" y="1690688"/>
            <a:ext cx="10515600" cy="4351338"/>
          </a:xfrm>
        </p:spPr>
        <p:txBody>
          <a:bodyPr>
            <a:normAutofit/>
          </a:bodyPr>
          <a:lstStyle/>
          <a:p>
            <a:pPr marL="0" indent="0">
              <a:buNone/>
            </a:pPr>
            <a:r>
              <a:rPr lang="en-US" altLang="zh-CN" sz="3200" dirty="0" smtClean="0">
                <a:latin typeface="华文新魏" panose="02010800040101010101" pitchFamily="2" charset="-122"/>
                <a:ea typeface="华文新魏" panose="02010800040101010101" pitchFamily="2" charset="-122"/>
              </a:rPr>
              <a:t>1 </a:t>
            </a:r>
            <a:r>
              <a:rPr lang="zh-CN" altLang="en-US" sz="3200" dirty="0" smtClean="0">
                <a:latin typeface="华文新魏" panose="02010800040101010101" pitchFamily="2" charset="-122"/>
                <a:ea typeface="华文新魏" panose="02010800040101010101" pitchFamily="2" charset="-122"/>
              </a:rPr>
              <a:t>背景介绍</a:t>
            </a:r>
            <a:endParaRPr lang="en-US" altLang="zh-CN" sz="3200" dirty="0" smtClean="0">
              <a:latin typeface="华文新魏" panose="02010800040101010101" pitchFamily="2" charset="-122"/>
              <a:ea typeface="华文新魏" panose="02010800040101010101" pitchFamily="2" charset="-122"/>
            </a:endParaRPr>
          </a:p>
          <a:p>
            <a:pPr marL="0" indent="0">
              <a:buNone/>
            </a:pPr>
            <a:r>
              <a:rPr lang="en-US" altLang="zh-CN" sz="3200" dirty="0" smtClean="0">
                <a:latin typeface="华文新魏" panose="02010800040101010101" pitchFamily="2" charset="-122"/>
                <a:ea typeface="华文新魏" panose="02010800040101010101" pitchFamily="2" charset="-122"/>
              </a:rPr>
              <a:t>2 </a:t>
            </a:r>
            <a:r>
              <a:rPr lang="zh-CN" altLang="en-US" sz="3200" dirty="0" smtClean="0">
                <a:latin typeface="华文新魏" panose="02010800040101010101" pitchFamily="2" charset="-122"/>
                <a:ea typeface="华文新魏" panose="02010800040101010101" pitchFamily="2" charset="-122"/>
              </a:rPr>
              <a:t>基于进化策略的强化学习</a:t>
            </a:r>
            <a:endParaRPr lang="en-US" altLang="zh-CN" sz="3200" dirty="0" smtClean="0">
              <a:latin typeface="华文新魏" panose="02010800040101010101" pitchFamily="2" charset="-122"/>
              <a:ea typeface="华文新魏" panose="02010800040101010101" pitchFamily="2" charset="-122"/>
            </a:endParaRPr>
          </a:p>
          <a:p>
            <a:pPr marL="0" indent="0">
              <a:buNone/>
            </a:pPr>
            <a:r>
              <a:rPr lang="en-US" altLang="zh-CN" sz="3200" dirty="0" smtClean="0">
                <a:latin typeface="华文新魏" panose="02010800040101010101" pitchFamily="2" charset="-122"/>
                <a:ea typeface="华文新魏" panose="02010800040101010101" pitchFamily="2" charset="-122"/>
              </a:rPr>
              <a:t>3 </a:t>
            </a:r>
            <a:r>
              <a:rPr lang="zh-CN" altLang="en-US" sz="3200" dirty="0" smtClean="0">
                <a:latin typeface="华文新魏" panose="02010800040101010101" pitchFamily="2" charset="-122"/>
                <a:ea typeface="华文新魏" panose="02010800040101010101" pitchFamily="2" charset="-122"/>
              </a:rPr>
              <a:t>基于强化学习的实时参数优化策略</a:t>
            </a:r>
            <a:endParaRPr lang="en-US" altLang="zh-CN" sz="3200" dirty="0" smtClean="0">
              <a:latin typeface="华文新魏" panose="02010800040101010101" pitchFamily="2" charset="-122"/>
              <a:ea typeface="华文新魏" panose="02010800040101010101" pitchFamily="2" charset="-122"/>
            </a:endParaRPr>
          </a:p>
          <a:p>
            <a:pPr marL="0" indent="0">
              <a:buNone/>
            </a:pPr>
            <a:r>
              <a:rPr lang="en-US" altLang="zh-CN" sz="3200" dirty="0" smtClean="0">
                <a:latin typeface="华文新魏" panose="02010800040101010101" pitchFamily="2" charset="-122"/>
                <a:ea typeface="华文新魏" panose="02010800040101010101" pitchFamily="2" charset="-122"/>
              </a:rPr>
              <a:t>4 </a:t>
            </a:r>
            <a:r>
              <a:rPr lang="zh-CN" altLang="en-US" sz="3200" dirty="0" smtClean="0">
                <a:latin typeface="华文新魏" panose="02010800040101010101" pitchFamily="2" charset="-122"/>
                <a:ea typeface="华文新魏" panose="02010800040101010101" pitchFamily="2" charset="-122"/>
              </a:rPr>
              <a:t>总结</a:t>
            </a:r>
            <a:endParaRPr lang="en-US" altLang="zh-CN" sz="3200" dirty="0" smtClean="0">
              <a:latin typeface="华文新魏" panose="02010800040101010101" pitchFamily="2" charset="-122"/>
              <a:ea typeface="华文新魏" panose="02010800040101010101" pitchFamily="2" charset="-122"/>
            </a:endParaRPr>
          </a:p>
          <a:p>
            <a:pPr marL="0" indent="0">
              <a:buNone/>
            </a:pPr>
            <a:r>
              <a:rPr lang="en-US" altLang="zh-CN" sz="3200" dirty="0">
                <a:latin typeface="华文新魏" panose="02010800040101010101" pitchFamily="2" charset="-122"/>
                <a:ea typeface="华文新魏" panose="02010800040101010101" pitchFamily="2" charset="-122"/>
              </a:rPr>
              <a:t>4</a:t>
            </a:r>
            <a:r>
              <a:rPr lang="en-US" altLang="zh-CN" sz="3200" dirty="0" smtClean="0">
                <a:latin typeface="华文新魏" panose="02010800040101010101" pitchFamily="2" charset="-122"/>
                <a:ea typeface="华文新魏" panose="02010800040101010101" pitchFamily="2" charset="-122"/>
              </a:rPr>
              <a:t> </a:t>
            </a:r>
            <a:r>
              <a:rPr lang="zh-CN" altLang="en-US" sz="3200" dirty="0" smtClean="0">
                <a:latin typeface="华文新魏" panose="02010800040101010101" pitchFamily="2" charset="-122"/>
                <a:ea typeface="华文新魏" panose="02010800040101010101" pitchFamily="2" charset="-122"/>
              </a:rPr>
              <a:t>下一步工作</a:t>
            </a:r>
            <a:endParaRPr lang="zh-CN" altLang="en-US" sz="32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2988211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47977" y="504389"/>
            <a:ext cx="5479143" cy="584775"/>
          </a:xfrm>
          <a:prstGeom prst="rect">
            <a:avLst/>
          </a:prstGeom>
          <a:noFill/>
        </p:spPr>
        <p:txBody>
          <a:bodyPr wrap="square" rtlCol="0">
            <a:spAutoFit/>
          </a:bodyPr>
          <a:lstStyle/>
          <a:p>
            <a:pPr algn="ctr"/>
            <a:r>
              <a:rPr lang="zh-CN" altLang="en-US" sz="3200" dirty="0">
                <a:latin typeface="华文新魏" panose="02010800040101010101" pitchFamily="2" charset="-122"/>
                <a:ea typeface="华文新魏" panose="02010800040101010101" pitchFamily="2" charset="-122"/>
              </a:rPr>
              <a:t>总结</a:t>
            </a:r>
          </a:p>
        </p:txBody>
      </p:sp>
      <p:sp>
        <p:nvSpPr>
          <p:cNvPr id="3" name="文本框 2"/>
          <p:cNvSpPr txBox="1"/>
          <p:nvPr/>
        </p:nvSpPr>
        <p:spPr>
          <a:xfrm>
            <a:off x="863600" y="1821543"/>
            <a:ext cx="10486571" cy="2269917"/>
          </a:xfrm>
          <a:prstGeom prst="rect">
            <a:avLst/>
          </a:prstGeom>
          <a:noFill/>
        </p:spPr>
        <p:txBody>
          <a:bodyPr wrap="square" rtlCol="0">
            <a:spAutoFit/>
          </a:bodyPr>
          <a:lstStyle/>
          <a:p>
            <a:pPr>
              <a:lnSpc>
                <a:spcPct val="90000"/>
              </a:lnSpc>
              <a:spcBef>
                <a:spcPts val="1000"/>
              </a:spcBef>
            </a:pPr>
            <a:r>
              <a:rPr lang="en-US" altLang="zh-CN" sz="2400" dirty="0" smtClean="0">
                <a:latin typeface="华文新魏" panose="02010800040101010101" pitchFamily="2" charset="-122"/>
                <a:ea typeface="华文新魏" panose="02010800040101010101" pitchFamily="2" charset="-122"/>
              </a:rPr>
              <a:t>1. </a:t>
            </a:r>
            <a:r>
              <a:rPr lang="zh-CN" altLang="en-US" sz="2400" dirty="0" smtClean="0">
                <a:latin typeface="华文新魏" panose="02010800040101010101" pitchFamily="2" charset="-122"/>
                <a:ea typeface="华文新魏" panose="02010800040101010101" pitchFamily="2" charset="-122"/>
              </a:rPr>
              <a:t>进化</a:t>
            </a:r>
            <a:r>
              <a:rPr lang="zh-CN" altLang="en-US" sz="2400" dirty="0">
                <a:latin typeface="华文新魏" panose="02010800040101010101" pitchFamily="2" charset="-122"/>
                <a:ea typeface="华文新魏" panose="02010800040101010101" pitchFamily="2" charset="-122"/>
              </a:rPr>
              <a:t>策略的强化</a:t>
            </a:r>
            <a:r>
              <a:rPr lang="zh-CN" altLang="en-US" sz="2400" dirty="0" smtClean="0">
                <a:latin typeface="华文新魏" panose="02010800040101010101" pitchFamily="2" charset="-122"/>
                <a:ea typeface="华文新魏" panose="02010800040101010101" pitchFamily="2" charset="-122"/>
              </a:rPr>
              <a:t>学习在众多的强化学习方法中表现优异</a:t>
            </a:r>
            <a:endParaRPr lang="en-US" altLang="zh-CN" sz="2400" dirty="0" smtClean="0">
              <a:latin typeface="华文新魏" panose="02010800040101010101" pitchFamily="2" charset="-122"/>
              <a:ea typeface="华文新魏" panose="02010800040101010101" pitchFamily="2" charset="-122"/>
            </a:endParaRPr>
          </a:p>
          <a:p>
            <a:pPr>
              <a:lnSpc>
                <a:spcPct val="90000"/>
              </a:lnSpc>
              <a:spcBef>
                <a:spcPts val="1000"/>
              </a:spcBef>
            </a:pPr>
            <a:endParaRPr lang="en-US" altLang="zh-CN" sz="2400" dirty="0">
              <a:latin typeface="华文新魏" panose="02010800040101010101" pitchFamily="2" charset="-122"/>
              <a:ea typeface="华文新魏" panose="02010800040101010101" pitchFamily="2" charset="-122"/>
            </a:endParaRPr>
          </a:p>
          <a:p>
            <a:pPr>
              <a:lnSpc>
                <a:spcPct val="90000"/>
              </a:lnSpc>
              <a:spcBef>
                <a:spcPts val="1000"/>
              </a:spcBef>
            </a:pPr>
            <a:r>
              <a:rPr lang="en-US" altLang="zh-CN" sz="2400" dirty="0">
                <a:latin typeface="华文新魏" panose="02010800040101010101" pitchFamily="2" charset="-122"/>
                <a:ea typeface="华文新魏" panose="02010800040101010101" pitchFamily="2" charset="-122"/>
              </a:rPr>
              <a:t>2. </a:t>
            </a:r>
            <a:r>
              <a:rPr lang="zh-CN" altLang="en-US" sz="2400" dirty="0">
                <a:latin typeface="华文新魏" panose="02010800040101010101" pitchFamily="2" charset="-122"/>
                <a:ea typeface="华文新魏" panose="02010800040101010101" pitchFamily="2" charset="-122"/>
              </a:rPr>
              <a:t>动态参数</a:t>
            </a:r>
            <a:r>
              <a:rPr lang="zh-CN" altLang="en-US" sz="2400" dirty="0" smtClean="0">
                <a:latin typeface="华文新魏" panose="02010800040101010101" pitchFamily="2" charset="-122"/>
                <a:ea typeface="华文新魏" panose="02010800040101010101" pitchFamily="2" charset="-122"/>
              </a:rPr>
              <a:t>优化</a:t>
            </a:r>
            <a:r>
              <a:rPr lang="zh-CN" altLang="en-US" sz="2400" dirty="0">
                <a:latin typeface="华文新魏" panose="02010800040101010101" pitchFamily="2" charset="-122"/>
                <a:ea typeface="华文新魏" panose="02010800040101010101" pitchFamily="2" charset="-122"/>
              </a:rPr>
              <a:t>方案</a:t>
            </a:r>
            <a:r>
              <a:rPr lang="zh-CN" altLang="en-US" sz="2400" dirty="0" smtClean="0">
                <a:latin typeface="华文新魏" panose="02010800040101010101" pitchFamily="2" charset="-122"/>
                <a:ea typeface="华文新魏" panose="02010800040101010101" pitchFamily="2" charset="-122"/>
              </a:rPr>
              <a:t>优于</a:t>
            </a:r>
            <a:r>
              <a:rPr lang="zh-CN" altLang="en-US" sz="2400" dirty="0">
                <a:latin typeface="华文新魏" panose="02010800040101010101" pitchFamily="2" charset="-122"/>
                <a:ea typeface="华文新魏" panose="02010800040101010101" pitchFamily="2" charset="-122"/>
              </a:rPr>
              <a:t>静态的参数</a:t>
            </a:r>
            <a:r>
              <a:rPr lang="zh-CN" altLang="en-US" sz="2400" dirty="0" smtClean="0">
                <a:latin typeface="华文新魏" panose="02010800040101010101" pitchFamily="2" charset="-122"/>
                <a:ea typeface="华文新魏" panose="02010800040101010101" pitchFamily="2" charset="-122"/>
              </a:rPr>
              <a:t>优化方案</a:t>
            </a:r>
            <a:endParaRPr lang="en-US" altLang="zh-CN" sz="2400" dirty="0" smtClean="0">
              <a:latin typeface="华文新魏" panose="02010800040101010101" pitchFamily="2" charset="-122"/>
              <a:ea typeface="华文新魏" panose="02010800040101010101" pitchFamily="2" charset="-122"/>
            </a:endParaRPr>
          </a:p>
          <a:p>
            <a:pPr>
              <a:lnSpc>
                <a:spcPct val="90000"/>
              </a:lnSpc>
              <a:spcBef>
                <a:spcPts val="1000"/>
              </a:spcBef>
            </a:pPr>
            <a:endParaRPr lang="en-US" altLang="zh-CN" sz="2400" dirty="0">
              <a:latin typeface="华文新魏" panose="02010800040101010101" pitchFamily="2" charset="-122"/>
              <a:ea typeface="华文新魏" panose="02010800040101010101" pitchFamily="2" charset="-122"/>
            </a:endParaRPr>
          </a:p>
          <a:p>
            <a:pPr>
              <a:lnSpc>
                <a:spcPct val="90000"/>
              </a:lnSpc>
              <a:spcBef>
                <a:spcPts val="1000"/>
              </a:spcBef>
            </a:pPr>
            <a:r>
              <a:rPr lang="en-US" altLang="zh-CN" sz="2400" dirty="0">
                <a:latin typeface="华文新魏" panose="02010800040101010101" pitchFamily="2" charset="-122"/>
                <a:ea typeface="华文新魏" panose="02010800040101010101" pitchFamily="2" charset="-122"/>
              </a:rPr>
              <a:t>3. </a:t>
            </a:r>
            <a:r>
              <a:rPr lang="zh-CN" altLang="en-US" sz="2400" dirty="0">
                <a:latin typeface="华文新魏" panose="02010800040101010101" pitchFamily="2" charset="-122"/>
                <a:ea typeface="华文新魏" panose="02010800040101010101" pitchFamily="2" charset="-122"/>
              </a:rPr>
              <a:t>基于强化学习的动态参数</a:t>
            </a:r>
            <a:r>
              <a:rPr lang="zh-CN" altLang="en-US" sz="2400" dirty="0" smtClean="0">
                <a:latin typeface="华文新魏" panose="02010800040101010101" pitchFamily="2" charset="-122"/>
                <a:ea typeface="华文新魏" panose="02010800040101010101" pitchFamily="2" charset="-122"/>
              </a:rPr>
              <a:t>优化方案比</a:t>
            </a:r>
            <a:r>
              <a:rPr lang="zh-CN" altLang="en-US" sz="2400" dirty="0">
                <a:latin typeface="华文新魏" panose="02010800040101010101" pitchFamily="2" charset="-122"/>
                <a:ea typeface="华文新魏" panose="02010800040101010101" pitchFamily="2" charset="-122"/>
              </a:rPr>
              <a:t>优化算法的参数</a:t>
            </a:r>
            <a:r>
              <a:rPr lang="zh-CN" altLang="en-US" sz="2400" dirty="0" smtClean="0">
                <a:latin typeface="华文新魏" panose="02010800040101010101" pitchFamily="2" charset="-122"/>
                <a:ea typeface="华文新魏" panose="02010800040101010101" pitchFamily="2" charset="-122"/>
              </a:rPr>
              <a:t>优化方案效果更好</a:t>
            </a:r>
            <a:endParaRPr lang="zh-CN" altLang="en-US" sz="2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15607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47977" y="504389"/>
            <a:ext cx="5479143" cy="584775"/>
          </a:xfrm>
          <a:prstGeom prst="rect">
            <a:avLst/>
          </a:prstGeom>
          <a:noFill/>
        </p:spPr>
        <p:txBody>
          <a:bodyPr wrap="square" rtlCol="0">
            <a:spAutoFit/>
          </a:bodyPr>
          <a:lstStyle/>
          <a:p>
            <a:pPr algn="ctr"/>
            <a:r>
              <a:rPr lang="zh-CN" altLang="en-US" sz="3200" dirty="0" smtClean="0">
                <a:latin typeface="华文新魏" panose="02010800040101010101" pitchFamily="2" charset="-122"/>
                <a:ea typeface="华文新魏" panose="02010800040101010101" pitchFamily="2" charset="-122"/>
              </a:rPr>
              <a:t>下一步工作</a:t>
            </a:r>
            <a:endParaRPr lang="zh-CN" altLang="en-US" sz="3200" dirty="0">
              <a:latin typeface="华文新魏" panose="02010800040101010101" pitchFamily="2" charset="-122"/>
              <a:ea typeface="华文新魏" panose="02010800040101010101" pitchFamily="2" charset="-122"/>
            </a:endParaRPr>
          </a:p>
        </p:txBody>
      </p:sp>
      <p:sp>
        <p:nvSpPr>
          <p:cNvPr id="3" name="文本框 2"/>
          <p:cNvSpPr txBox="1"/>
          <p:nvPr/>
        </p:nvSpPr>
        <p:spPr>
          <a:xfrm>
            <a:off x="885371" y="1719944"/>
            <a:ext cx="10181772" cy="2267287"/>
          </a:xfrm>
          <a:prstGeom prst="rect">
            <a:avLst/>
          </a:prstGeom>
          <a:noFill/>
        </p:spPr>
        <p:txBody>
          <a:bodyPr wrap="square" rtlCol="0">
            <a:spAutoFit/>
          </a:bodyPr>
          <a:lstStyle/>
          <a:p>
            <a:pPr>
              <a:lnSpc>
                <a:spcPct val="90000"/>
              </a:lnSpc>
              <a:spcBef>
                <a:spcPts val="1000"/>
              </a:spcBef>
            </a:pPr>
            <a:r>
              <a:rPr lang="en-US" altLang="zh-CN" sz="2400" dirty="0" smtClean="0">
                <a:latin typeface="华文新魏" panose="02010800040101010101" pitchFamily="2" charset="-122"/>
                <a:ea typeface="华文新魏" panose="02010800040101010101" pitchFamily="2" charset="-122"/>
              </a:rPr>
              <a:t>1. </a:t>
            </a:r>
            <a:r>
              <a:rPr lang="zh-CN" altLang="en-US" sz="2400" dirty="0" smtClean="0">
                <a:latin typeface="华文新魏" panose="02010800040101010101" pitchFamily="2" charset="-122"/>
                <a:ea typeface="华文新魏" panose="02010800040101010101" pitchFamily="2" charset="-122"/>
              </a:rPr>
              <a:t>增加</a:t>
            </a:r>
            <a:r>
              <a:rPr lang="zh-CN" altLang="en-US" sz="2400" dirty="0">
                <a:latin typeface="华文新魏" panose="02010800040101010101" pitchFamily="2" charset="-122"/>
                <a:ea typeface="华文新魏" panose="02010800040101010101" pitchFamily="2" charset="-122"/>
              </a:rPr>
              <a:t>数据集，训练强化学习模型</a:t>
            </a:r>
            <a:r>
              <a:rPr lang="en-US" altLang="zh-CN" sz="2400" dirty="0">
                <a:latin typeface="华文新魏" panose="02010800040101010101" pitchFamily="2" charset="-122"/>
                <a:ea typeface="华文新魏" panose="02010800040101010101" pitchFamily="2" charset="-122"/>
              </a:rPr>
              <a:t> </a:t>
            </a:r>
            <a:endParaRPr lang="en-US" altLang="zh-CN" sz="2400" dirty="0" smtClean="0">
              <a:latin typeface="华文新魏" panose="02010800040101010101" pitchFamily="2" charset="-122"/>
              <a:ea typeface="华文新魏" panose="02010800040101010101" pitchFamily="2" charset="-122"/>
            </a:endParaRPr>
          </a:p>
          <a:p>
            <a:pPr>
              <a:lnSpc>
                <a:spcPct val="90000"/>
              </a:lnSpc>
              <a:spcBef>
                <a:spcPts val="1000"/>
              </a:spcBef>
            </a:pPr>
            <a:endParaRPr lang="en-US" altLang="zh-CN" sz="2400" dirty="0">
              <a:latin typeface="华文新魏" panose="02010800040101010101" pitchFamily="2" charset="-122"/>
              <a:ea typeface="华文新魏" panose="02010800040101010101" pitchFamily="2" charset="-122"/>
            </a:endParaRPr>
          </a:p>
          <a:p>
            <a:pPr>
              <a:lnSpc>
                <a:spcPct val="90000"/>
              </a:lnSpc>
              <a:spcBef>
                <a:spcPts val="1000"/>
              </a:spcBef>
            </a:pPr>
            <a:r>
              <a:rPr lang="en-US" altLang="zh-CN" sz="2400" dirty="0">
                <a:latin typeface="华文新魏" panose="02010800040101010101" pitchFamily="2" charset="-122"/>
                <a:ea typeface="华文新魏" panose="02010800040101010101" pitchFamily="2" charset="-122"/>
              </a:rPr>
              <a:t>2. </a:t>
            </a:r>
            <a:r>
              <a:rPr lang="zh-CN" altLang="en-US" sz="2400" dirty="0">
                <a:latin typeface="华文新魏" panose="02010800040101010101" pitchFamily="2" charset="-122"/>
                <a:ea typeface="华文新魏" panose="02010800040101010101" pitchFamily="2" charset="-122"/>
              </a:rPr>
              <a:t>强化学习的状态</a:t>
            </a:r>
            <a:r>
              <a:rPr lang="zh-CN" altLang="en-US" sz="2400" dirty="0" smtClean="0">
                <a:latin typeface="华文新魏" panose="02010800040101010101" pitchFamily="2" charset="-122"/>
                <a:ea typeface="华文新魏" panose="02010800040101010101" pitchFamily="2" charset="-122"/>
              </a:rPr>
              <a:t>挑选</a:t>
            </a:r>
            <a:endParaRPr lang="en-US" altLang="zh-CN" sz="2400" dirty="0" smtClean="0">
              <a:latin typeface="华文新魏" panose="02010800040101010101" pitchFamily="2" charset="-122"/>
              <a:ea typeface="华文新魏" panose="02010800040101010101" pitchFamily="2" charset="-122"/>
            </a:endParaRPr>
          </a:p>
          <a:p>
            <a:pPr>
              <a:lnSpc>
                <a:spcPct val="90000"/>
              </a:lnSpc>
              <a:spcBef>
                <a:spcPts val="1000"/>
              </a:spcBef>
            </a:pPr>
            <a:endParaRPr lang="en-US" altLang="zh-CN" sz="2400" dirty="0">
              <a:latin typeface="华文新魏" panose="02010800040101010101" pitchFamily="2" charset="-122"/>
              <a:ea typeface="华文新魏" panose="02010800040101010101" pitchFamily="2" charset="-122"/>
            </a:endParaRPr>
          </a:p>
          <a:p>
            <a:pPr>
              <a:lnSpc>
                <a:spcPct val="90000"/>
              </a:lnSpc>
              <a:spcBef>
                <a:spcPts val="1000"/>
              </a:spcBef>
            </a:pPr>
            <a:r>
              <a:rPr lang="en-US" altLang="zh-CN" sz="2400" dirty="0">
                <a:latin typeface="华文新魏" panose="02010800040101010101" pitchFamily="2" charset="-122"/>
                <a:ea typeface="华文新魏" panose="02010800040101010101" pitchFamily="2" charset="-122"/>
              </a:rPr>
              <a:t>3. </a:t>
            </a:r>
            <a:r>
              <a:rPr lang="zh-CN" altLang="en-US" sz="2400" dirty="0">
                <a:latin typeface="华文新魏" panose="02010800040101010101" pitchFamily="2" charset="-122"/>
                <a:ea typeface="华文新魏" panose="02010800040101010101" pitchFamily="2" charset="-122"/>
              </a:rPr>
              <a:t>结合实际的气候预报系统，调整现有的强化学习参数优化方案</a:t>
            </a:r>
          </a:p>
        </p:txBody>
      </p:sp>
    </p:spTree>
    <p:extLst>
      <p:ext uri="{BB962C8B-B14F-4D97-AF65-F5344CB8AC3E}">
        <p14:creationId xmlns:p14="http://schemas.microsoft.com/office/powerpoint/2010/main" val="2588778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402733"/>
            <a:ext cx="12192000" cy="1128408"/>
          </a:xfrm>
          <a:prstGeom prst="rect">
            <a:avLst/>
          </a:prstGeom>
          <a:solidFill>
            <a:schemeClr val="accent1">
              <a:alpha val="35000"/>
            </a:schemeClr>
          </a:solidFill>
          <a:ln>
            <a:no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1830658" y="1784196"/>
            <a:ext cx="8368990" cy="1591953"/>
          </a:xfrm>
        </p:spPr>
        <p:txBody>
          <a:bodyPr>
            <a:normAutofit/>
          </a:bodyPr>
          <a:lstStyle/>
          <a:p>
            <a:r>
              <a:rPr lang="en-US" altLang="zh-CN" sz="4800" dirty="0" smtClean="0">
                <a:latin typeface="Segoe Print" panose="02000600000000000000" pitchFamily="2" charset="0"/>
                <a:ea typeface="华文新魏" panose="02010800040101010101" pitchFamily="2" charset="-122"/>
                <a:cs typeface="+mn-cs"/>
              </a:rPr>
              <a:t>Thank you very much</a:t>
            </a:r>
            <a:endParaRPr lang="zh-CN" altLang="en-US" sz="4800" dirty="0">
              <a:latin typeface="Segoe Print" panose="02000600000000000000" pitchFamily="2" charset="0"/>
              <a:ea typeface="华文新魏" panose="02010800040101010101" pitchFamily="2" charset="-122"/>
              <a:cs typeface="+mn-cs"/>
            </a:endParaRPr>
          </a:p>
        </p:txBody>
      </p:sp>
      <p:sp>
        <p:nvSpPr>
          <p:cNvPr id="3" name="副标题 2"/>
          <p:cNvSpPr>
            <a:spLocks noGrp="1"/>
          </p:cNvSpPr>
          <p:nvPr>
            <p:ph type="subTitle" idx="1"/>
          </p:nvPr>
        </p:nvSpPr>
        <p:spPr>
          <a:xfrm>
            <a:off x="3462858" y="4178859"/>
            <a:ext cx="5143500" cy="292244"/>
          </a:xfrm>
        </p:spPr>
        <p:txBody>
          <a:bodyPr>
            <a:noAutofit/>
          </a:bodyPr>
          <a:lstStyle/>
          <a:p>
            <a:r>
              <a:rPr lang="zh-CN" altLang="en-US" sz="4000" dirty="0">
                <a:latin typeface="华文新魏" panose="02010800040101010101" pitchFamily="2" charset="-122"/>
                <a:ea typeface="华文新魏" panose="02010800040101010101" pitchFamily="2" charset="-122"/>
              </a:rPr>
              <a:t>吴</a:t>
            </a:r>
            <a:r>
              <a:rPr lang="zh-CN" altLang="en-US" sz="4000" dirty="0" smtClean="0">
                <a:latin typeface="华文新魏" panose="02010800040101010101" pitchFamily="2" charset="-122"/>
                <a:ea typeface="华文新魏" panose="02010800040101010101" pitchFamily="2" charset="-122"/>
              </a:rPr>
              <a:t>利 </a:t>
            </a:r>
            <a:r>
              <a:rPr lang="en-US" altLang="zh-CN" sz="2800" dirty="0" smtClean="0">
                <a:latin typeface="华文新魏" panose="02010800040101010101" pitchFamily="2" charset="-122"/>
                <a:ea typeface="华文新魏" panose="02010800040101010101" pitchFamily="2" charset="-122"/>
              </a:rPr>
              <a:t>2019/1/23</a:t>
            </a:r>
            <a:endParaRPr lang="zh-CN" altLang="en-US" sz="28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6734464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5"/>
          <a:stretch>
            <a:fillRect/>
          </a:stretch>
        </p:blipFill>
        <p:spPr>
          <a:xfrm>
            <a:off x="1" y="4125847"/>
            <a:ext cx="4682836" cy="1935369"/>
          </a:xfrm>
          <a:prstGeom prst="rect">
            <a:avLst/>
          </a:prstGeom>
        </p:spPr>
      </p:pic>
      <p:pic>
        <p:nvPicPr>
          <p:cNvPr id="10" name="20180805_2151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821637" y="1090318"/>
            <a:ext cx="3168740" cy="5332015"/>
          </a:xfrm>
          <a:prstGeom prst="rect">
            <a:avLst/>
          </a:prstGeom>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8527" y="1549146"/>
            <a:ext cx="3728097" cy="2075308"/>
          </a:xfrm>
          <a:prstGeom prst="rect">
            <a:avLst/>
          </a:prstGeom>
        </p:spPr>
      </p:pic>
      <p:sp>
        <p:nvSpPr>
          <p:cNvPr id="21" name="圆角矩形 20"/>
          <p:cNvSpPr/>
          <p:nvPr/>
        </p:nvSpPr>
        <p:spPr>
          <a:xfrm>
            <a:off x="313473" y="428380"/>
            <a:ext cx="3401122" cy="5348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400" dirty="0">
                <a:solidFill>
                  <a:schemeClr val="tx1"/>
                </a:solidFill>
                <a:latin typeface="华文新魏" panose="02010800040101010101" pitchFamily="2" charset="-122"/>
                <a:ea typeface="华文新魏" panose="02010800040101010101" pitchFamily="2" charset="-122"/>
              </a:rPr>
              <a:t>什么是强化学习</a:t>
            </a:r>
            <a:endParaRPr lang="en-US" altLang="zh-CN" sz="2400" dirty="0">
              <a:solidFill>
                <a:schemeClr val="tx1"/>
              </a:solidFill>
              <a:latin typeface="华文新魏" panose="02010800040101010101" pitchFamily="2" charset="-122"/>
              <a:ea typeface="华文新魏" panose="02010800040101010101" pitchFamily="2" charset="-122"/>
            </a:endParaRPr>
          </a:p>
        </p:txBody>
      </p:sp>
      <p:sp>
        <p:nvSpPr>
          <p:cNvPr id="22" name="矩形 21"/>
          <p:cNvSpPr/>
          <p:nvPr/>
        </p:nvSpPr>
        <p:spPr>
          <a:xfrm>
            <a:off x="7380967" y="394910"/>
            <a:ext cx="6289288" cy="601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华文新魏" panose="02010800040101010101" pitchFamily="2" charset="-122"/>
                <a:ea typeface="华文新魏" panose="02010800040101010101" pitchFamily="2" charset="-122"/>
              </a:rPr>
              <a:t>从</a:t>
            </a:r>
            <a:r>
              <a:rPr lang="en-US" altLang="zh-CN" sz="2400" dirty="0">
                <a:solidFill>
                  <a:schemeClr val="tx1"/>
                </a:solidFill>
                <a:latin typeface="华文新魏" panose="02010800040101010101" pitchFamily="2" charset="-122"/>
                <a:ea typeface="华文新魏" panose="02010800040101010101" pitchFamily="2" charset="-122"/>
              </a:rPr>
              <a:t>flappy bird </a:t>
            </a:r>
            <a:r>
              <a:rPr lang="zh-CN" altLang="en-US" sz="2400" dirty="0">
                <a:solidFill>
                  <a:schemeClr val="tx1"/>
                </a:solidFill>
                <a:latin typeface="华文新魏" panose="02010800040101010101" pitchFamily="2" charset="-122"/>
                <a:ea typeface="华文新魏" panose="02010800040101010101" pitchFamily="2" charset="-122"/>
              </a:rPr>
              <a:t>说起</a:t>
            </a:r>
          </a:p>
        </p:txBody>
      </p:sp>
      <p:pic>
        <p:nvPicPr>
          <p:cNvPr id="2" name="图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34178" y="1627532"/>
            <a:ext cx="3952376" cy="1462379"/>
          </a:xfrm>
          <a:prstGeom prst="rect">
            <a:avLst/>
          </a:prstGeom>
        </p:spPr>
      </p:pic>
      <p:sp>
        <p:nvSpPr>
          <p:cNvPr id="9" name="圆角矩形 8"/>
          <p:cNvSpPr/>
          <p:nvPr/>
        </p:nvSpPr>
        <p:spPr>
          <a:xfrm>
            <a:off x="4451928" y="428380"/>
            <a:ext cx="3401122" cy="5348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400" dirty="0">
                <a:solidFill>
                  <a:schemeClr val="tx1"/>
                </a:solidFill>
                <a:latin typeface="华文新魏" panose="02010800040101010101" pitchFamily="2" charset="-122"/>
                <a:ea typeface="华文新魏" panose="02010800040101010101" pitchFamily="2" charset="-122"/>
              </a:rPr>
              <a:t>什么</a:t>
            </a:r>
            <a:r>
              <a:rPr lang="zh-CN" altLang="en-US" sz="2400" dirty="0" smtClean="0">
                <a:solidFill>
                  <a:schemeClr val="tx1"/>
                </a:solidFill>
                <a:latin typeface="华文新魏" panose="02010800040101010101" pitchFamily="2" charset="-122"/>
                <a:ea typeface="华文新魏" panose="02010800040101010101" pitchFamily="2" charset="-122"/>
              </a:rPr>
              <a:t>是进化算法</a:t>
            </a:r>
            <a:endParaRPr lang="en-US" altLang="zh-CN" sz="2400" dirty="0">
              <a:solidFill>
                <a:schemeClr val="tx1"/>
              </a:solidFill>
              <a:latin typeface="华文新魏" panose="02010800040101010101" pitchFamily="2" charset="-122"/>
              <a:ea typeface="华文新魏" panose="02010800040101010101" pitchFamily="2" charset="-122"/>
            </a:endParaRPr>
          </a:p>
        </p:txBody>
      </p:sp>
      <p:pic>
        <p:nvPicPr>
          <p:cNvPr id="7" name="图片 6"/>
          <p:cNvPicPr>
            <a:picLocks noChangeAspect="1"/>
          </p:cNvPicPr>
          <p:nvPr/>
        </p:nvPicPr>
        <p:blipFill>
          <a:blip r:embed="rId9"/>
          <a:stretch>
            <a:fillRect/>
          </a:stretch>
        </p:blipFill>
        <p:spPr>
          <a:xfrm>
            <a:off x="4571707" y="3425952"/>
            <a:ext cx="3975672" cy="2834640"/>
          </a:xfrm>
          <a:prstGeom prst="rect">
            <a:avLst/>
          </a:prstGeom>
        </p:spPr>
      </p:pic>
    </p:spTree>
    <p:extLst>
      <p:ext uri="{BB962C8B-B14F-4D97-AF65-F5344CB8AC3E}">
        <p14:creationId xmlns:p14="http://schemas.microsoft.com/office/powerpoint/2010/main" val="37003099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123294" y="446048"/>
            <a:ext cx="4169926" cy="5348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400" dirty="0">
                <a:solidFill>
                  <a:schemeClr val="tx1"/>
                </a:solidFill>
                <a:latin typeface="华文新魏" panose="02010800040101010101" pitchFamily="2" charset="-122"/>
                <a:ea typeface="华文新魏" panose="02010800040101010101" pitchFamily="2" charset="-122"/>
              </a:rPr>
              <a:t>强化学习的应用调研</a:t>
            </a:r>
          </a:p>
        </p:txBody>
      </p:sp>
      <p:pic>
        <p:nvPicPr>
          <p:cNvPr id="2" name="图片 1"/>
          <p:cNvPicPr>
            <a:picLocks noChangeAspect="1"/>
          </p:cNvPicPr>
          <p:nvPr/>
        </p:nvPicPr>
        <p:blipFill>
          <a:blip r:embed="rId3"/>
          <a:stretch>
            <a:fillRect/>
          </a:stretch>
        </p:blipFill>
        <p:spPr>
          <a:xfrm>
            <a:off x="994228" y="980890"/>
            <a:ext cx="9934476" cy="5158285"/>
          </a:xfrm>
          <a:prstGeom prst="rect">
            <a:avLst/>
          </a:prstGeom>
        </p:spPr>
      </p:pic>
    </p:spTree>
    <p:extLst>
      <p:ext uri="{BB962C8B-B14F-4D97-AF65-F5344CB8AC3E}">
        <p14:creationId xmlns:p14="http://schemas.microsoft.com/office/powerpoint/2010/main" val="20973739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508" y="281556"/>
            <a:ext cx="9913435" cy="6390478"/>
          </a:xfrm>
          <a:prstGeom prst="rect">
            <a:avLst/>
          </a:prstGeom>
        </p:spPr>
      </p:pic>
      <p:sp>
        <p:nvSpPr>
          <p:cNvPr id="2" name="矩形 1"/>
          <p:cNvSpPr/>
          <p:nvPr/>
        </p:nvSpPr>
        <p:spPr>
          <a:xfrm>
            <a:off x="6195908" y="6163618"/>
            <a:ext cx="777545" cy="2187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 name="矩形 5"/>
          <p:cNvSpPr/>
          <p:nvPr/>
        </p:nvSpPr>
        <p:spPr>
          <a:xfrm>
            <a:off x="7804120" y="6018580"/>
            <a:ext cx="1533844" cy="5087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文本框 4"/>
          <p:cNvSpPr txBox="1"/>
          <p:nvPr/>
        </p:nvSpPr>
        <p:spPr>
          <a:xfrm>
            <a:off x="211873" y="6475670"/>
            <a:ext cx="6322160" cy="338554"/>
          </a:xfrm>
          <a:prstGeom prst="rect">
            <a:avLst/>
          </a:prstGeom>
          <a:noFill/>
        </p:spPr>
        <p:txBody>
          <a:bodyPr wrap="square" rtlCol="0">
            <a:spAutoFit/>
          </a:bodyPr>
          <a:lstStyle/>
          <a:p>
            <a:r>
              <a:rPr lang="en-US" altLang="zh-CN" sz="1600" dirty="0">
                <a:latin typeface="+mj-ea"/>
                <a:ea typeface="+mj-ea"/>
              </a:rPr>
              <a:t>Sutton</a:t>
            </a:r>
            <a:r>
              <a:rPr lang="zh-CN" altLang="en-US" sz="1600" dirty="0">
                <a:latin typeface="+mj-ea"/>
                <a:ea typeface="+mj-ea"/>
              </a:rPr>
              <a:t>的经典著作</a:t>
            </a:r>
            <a:r>
              <a:rPr lang="en-US" altLang="zh-CN" sz="1600" dirty="0">
                <a:latin typeface="+mj-ea"/>
                <a:ea typeface="+mj-ea"/>
              </a:rPr>
              <a:t>《Reinforcement Learning: An Introduction》</a:t>
            </a:r>
            <a:endParaRPr lang="zh-CN" altLang="en-US" sz="1600" dirty="0">
              <a:latin typeface="+mj-ea"/>
              <a:ea typeface="+mj-ea"/>
            </a:endParaRPr>
          </a:p>
        </p:txBody>
      </p:sp>
      <p:sp>
        <p:nvSpPr>
          <p:cNvPr id="7" name="矩形 6"/>
          <p:cNvSpPr/>
          <p:nvPr/>
        </p:nvSpPr>
        <p:spPr>
          <a:xfrm>
            <a:off x="7794084" y="5199076"/>
            <a:ext cx="180570" cy="930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2" name="圆角矩形 11"/>
          <p:cNvSpPr/>
          <p:nvPr/>
        </p:nvSpPr>
        <p:spPr>
          <a:xfrm>
            <a:off x="211873" y="423746"/>
            <a:ext cx="2943922" cy="5348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400" dirty="0" smtClean="0">
                <a:solidFill>
                  <a:schemeClr val="tx1"/>
                </a:solidFill>
                <a:latin typeface="华文新魏" panose="02010800040101010101" pitchFamily="2" charset="-122"/>
                <a:ea typeface="华文新魏" panose="02010800040101010101" pitchFamily="2" charset="-122"/>
              </a:rPr>
              <a:t>强化学习方法分类</a:t>
            </a:r>
            <a:endParaRPr lang="en-US" altLang="zh-CN" sz="2400" dirty="0">
              <a:solidFill>
                <a:schemeClr val="tx1"/>
              </a:solidFill>
              <a:latin typeface="华文新魏" panose="02010800040101010101" pitchFamily="2" charset="-122"/>
              <a:ea typeface="华文新魏" panose="02010800040101010101" pitchFamily="2" charset="-122"/>
            </a:endParaRPr>
          </a:p>
        </p:txBody>
      </p:sp>
      <p:sp>
        <p:nvSpPr>
          <p:cNvPr id="3" name="矩形 2"/>
          <p:cNvSpPr/>
          <p:nvPr/>
        </p:nvSpPr>
        <p:spPr>
          <a:xfrm>
            <a:off x="199748" y="3220763"/>
            <a:ext cx="11821631" cy="14591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zh-CN" altLang="en-US" sz="2000" dirty="0" smtClean="0">
                <a:solidFill>
                  <a:srgbClr val="FF0000"/>
                </a:solidFill>
                <a:latin typeface="华文新魏" panose="02010800040101010101" pitchFamily="2" charset="-122"/>
                <a:ea typeface="华文新魏" panose="02010800040101010101" pitchFamily="2" charset="-122"/>
              </a:rPr>
              <a:t>进化算法如何应用到强化学习中的？</a:t>
            </a:r>
            <a:endParaRPr lang="en-US" altLang="zh-CN" sz="2000" dirty="0" smtClean="0">
              <a:solidFill>
                <a:srgbClr val="FF0000"/>
              </a:solidFill>
              <a:latin typeface="华文新魏" panose="02010800040101010101" pitchFamily="2" charset="-122"/>
              <a:ea typeface="华文新魏" panose="02010800040101010101" pitchFamily="2" charset="-122"/>
            </a:endParaRPr>
          </a:p>
          <a:p>
            <a:pPr defTabSz="914400"/>
            <a:r>
              <a:rPr lang="en-US" altLang="zh-CN" sz="2000" dirty="0" smtClean="0">
                <a:solidFill>
                  <a:schemeClr val="tx1"/>
                </a:solidFill>
                <a:latin typeface="华文新魏" panose="02010800040101010101" pitchFamily="2" charset="-122"/>
                <a:ea typeface="华文新魏" panose="02010800040101010101" pitchFamily="2" charset="-122"/>
              </a:rPr>
              <a:t>1</a:t>
            </a:r>
            <a:r>
              <a:rPr lang="en-US" altLang="zh-CN" sz="2000" dirty="0">
                <a:solidFill>
                  <a:schemeClr val="tx1"/>
                </a:solidFill>
                <a:latin typeface="华文新魏" panose="02010800040101010101" pitchFamily="2" charset="-122"/>
                <a:ea typeface="华文新魏" panose="02010800040101010101" pitchFamily="2" charset="-122"/>
              </a:rPr>
              <a:t>. </a:t>
            </a:r>
            <a:r>
              <a:rPr lang="zh-CN" altLang="en-US" sz="2000" dirty="0">
                <a:solidFill>
                  <a:schemeClr val="tx1"/>
                </a:solidFill>
                <a:latin typeface="华文新魏" panose="02010800040101010101" pitchFamily="2" charset="-122"/>
                <a:ea typeface="华文新魏" panose="02010800040101010101" pitchFamily="2" charset="-122"/>
              </a:rPr>
              <a:t>构建</a:t>
            </a:r>
            <a:r>
              <a:rPr lang="zh-CN" altLang="en-US" dirty="0">
                <a:solidFill>
                  <a:schemeClr val="tx1"/>
                </a:solidFill>
                <a:latin typeface="华文新魏" panose="02010800040101010101" pitchFamily="2" charset="-122"/>
                <a:ea typeface="华文新魏" panose="02010800040101010101" pitchFamily="2" charset="-122"/>
              </a:rPr>
              <a:t>从</a:t>
            </a:r>
            <a:r>
              <a:rPr lang="en-US" altLang="zh-CN" dirty="0">
                <a:solidFill>
                  <a:schemeClr val="tx1"/>
                </a:solidFill>
                <a:latin typeface="华文新魏" panose="02010800040101010101" pitchFamily="2" charset="-122"/>
                <a:ea typeface="华文新魏" panose="02010800040101010101" pitchFamily="2" charset="-122"/>
              </a:rPr>
              <a:t>observation</a:t>
            </a:r>
            <a:r>
              <a:rPr lang="zh-CN" altLang="en-US" dirty="0">
                <a:solidFill>
                  <a:schemeClr val="tx1"/>
                </a:solidFill>
                <a:latin typeface="华文新魏" panose="02010800040101010101" pitchFamily="2" charset="-122"/>
                <a:ea typeface="华文新魏" panose="02010800040101010101" pitchFamily="2" charset="-122"/>
              </a:rPr>
              <a:t>到</a:t>
            </a:r>
            <a:r>
              <a:rPr lang="en-US" altLang="zh-CN" dirty="0">
                <a:solidFill>
                  <a:schemeClr val="tx1"/>
                </a:solidFill>
                <a:latin typeface="华文新魏" panose="02010800040101010101" pitchFamily="2" charset="-122"/>
                <a:ea typeface="华文新魏" panose="02010800040101010101" pitchFamily="2" charset="-122"/>
              </a:rPr>
              <a:t>action</a:t>
            </a:r>
            <a:r>
              <a:rPr lang="zh-CN" altLang="en-US" dirty="0">
                <a:solidFill>
                  <a:schemeClr val="tx1"/>
                </a:solidFill>
                <a:latin typeface="华文新魏" panose="02010800040101010101" pitchFamily="2" charset="-122"/>
                <a:ea typeface="华文新魏" panose="02010800040101010101" pitchFamily="2" charset="-122"/>
              </a:rPr>
              <a:t>的策略，策略可以是简单的线性模型，也可以是复杂的</a:t>
            </a:r>
            <a:r>
              <a:rPr lang="zh-CN" altLang="en-US" dirty="0" smtClean="0">
                <a:solidFill>
                  <a:schemeClr val="tx1"/>
                </a:solidFill>
                <a:latin typeface="华文新魏" panose="02010800040101010101" pitchFamily="2" charset="-122"/>
                <a:ea typeface="华文新魏" panose="02010800040101010101" pitchFamily="2" charset="-122"/>
              </a:rPr>
              <a:t>神经网络</a:t>
            </a:r>
            <a:endParaRPr lang="en-US" altLang="zh-CN" dirty="0">
              <a:solidFill>
                <a:schemeClr val="tx1"/>
              </a:solidFill>
              <a:latin typeface="华文新魏" panose="02010800040101010101" pitchFamily="2" charset="-122"/>
              <a:ea typeface="华文新魏" panose="02010800040101010101" pitchFamily="2" charset="-122"/>
            </a:endParaRPr>
          </a:p>
          <a:p>
            <a:pPr defTabSz="914400"/>
            <a:r>
              <a:rPr lang="en-US" altLang="zh-CN" sz="2000" dirty="0">
                <a:solidFill>
                  <a:schemeClr val="tx1"/>
                </a:solidFill>
                <a:latin typeface="华文新魏" panose="02010800040101010101" pitchFamily="2" charset="-122"/>
                <a:ea typeface="华文新魏" panose="02010800040101010101" pitchFamily="2" charset="-122"/>
              </a:rPr>
              <a:t>2.</a:t>
            </a:r>
            <a:r>
              <a:rPr lang="zh-CN" altLang="en-US" sz="2000" dirty="0">
                <a:solidFill>
                  <a:schemeClr val="tx1"/>
                </a:solidFill>
                <a:latin typeface="华文新魏" panose="02010800040101010101" pitchFamily="2" charset="-122"/>
                <a:ea typeface="华文新魏" panose="02010800040101010101" pitchFamily="2" charset="-122"/>
              </a:rPr>
              <a:t>利用进化算法不断更新策略模型的参数，直到模型学得合适的</a:t>
            </a:r>
            <a:r>
              <a:rPr lang="zh-CN" altLang="en-US" sz="2000" dirty="0" smtClean="0">
                <a:solidFill>
                  <a:schemeClr val="tx1"/>
                </a:solidFill>
                <a:latin typeface="华文新魏" panose="02010800040101010101" pitchFamily="2" charset="-122"/>
                <a:ea typeface="华文新魏" panose="02010800040101010101" pitchFamily="2" charset="-122"/>
              </a:rPr>
              <a:t>参数</a:t>
            </a:r>
            <a:endParaRPr lang="en-US" altLang="zh-CN" sz="2000" dirty="0">
              <a:solidFill>
                <a:schemeClr val="tx1"/>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16105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116945" y="104802"/>
            <a:ext cx="6537565" cy="3714895"/>
          </a:xfrm>
          <a:prstGeom prst="rect">
            <a:avLst/>
          </a:prstGeom>
        </p:spPr>
      </p:pic>
      <p:sp>
        <p:nvSpPr>
          <p:cNvPr id="3" name="圆角矩形 2"/>
          <p:cNvSpPr/>
          <p:nvPr/>
        </p:nvSpPr>
        <p:spPr>
          <a:xfrm>
            <a:off x="267292" y="590000"/>
            <a:ext cx="2743200" cy="5348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400" dirty="0" smtClean="0">
                <a:solidFill>
                  <a:schemeClr val="tx1"/>
                </a:solidFill>
                <a:latin typeface="华文新魏" panose="02010800040101010101" pitchFamily="2" charset="-122"/>
                <a:ea typeface="华文新魏" panose="02010800040101010101" pitchFamily="2" charset="-122"/>
              </a:rPr>
              <a:t>CEM</a:t>
            </a:r>
            <a:r>
              <a:rPr lang="zh-CN" altLang="en-US" sz="2400" dirty="0" smtClean="0">
                <a:solidFill>
                  <a:schemeClr val="tx1"/>
                </a:solidFill>
                <a:latin typeface="华文新魏" panose="02010800040101010101" pitchFamily="2" charset="-122"/>
                <a:ea typeface="华文新魏" panose="02010800040101010101" pitchFamily="2" charset="-122"/>
              </a:rPr>
              <a:t>和</a:t>
            </a:r>
            <a:r>
              <a:rPr lang="en-US" altLang="zh-CN" sz="2400" dirty="0" smtClean="0">
                <a:solidFill>
                  <a:schemeClr val="tx1"/>
                </a:solidFill>
                <a:latin typeface="华文新魏" panose="02010800040101010101" pitchFamily="2" charset="-122"/>
                <a:ea typeface="华文新魏" panose="02010800040101010101" pitchFamily="2" charset="-122"/>
              </a:rPr>
              <a:t>CMAES</a:t>
            </a:r>
            <a:endParaRPr lang="en-US" altLang="zh-CN" sz="2400" dirty="0">
              <a:solidFill>
                <a:schemeClr val="tx1"/>
              </a:solidFill>
              <a:latin typeface="华文新魏" panose="02010800040101010101" pitchFamily="2" charset="-122"/>
              <a:ea typeface="华文新魏" panose="02010800040101010101" pitchFamily="2"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303" y="1263387"/>
            <a:ext cx="6145240" cy="4607913"/>
          </a:xfrm>
          <a:prstGeom prst="rect">
            <a:avLst/>
          </a:prstGeom>
        </p:spPr>
      </p:pic>
      <p:pic>
        <p:nvPicPr>
          <p:cNvPr id="5" name="图片 4"/>
          <p:cNvPicPr>
            <a:picLocks noChangeAspect="1"/>
          </p:cNvPicPr>
          <p:nvPr/>
        </p:nvPicPr>
        <p:blipFill>
          <a:blip r:embed="rId5"/>
          <a:stretch>
            <a:fillRect/>
          </a:stretch>
        </p:blipFill>
        <p:spPr>
          <a:xfrm>
            <a:off x="7139125" y="3819697"/>
            <a:ext cx="4388114" cy="3038302"/>
          </a:xfrm>
          <a:prstGeom prst="rect">
            <a:avLst/>
          </a:prstGeom>
        </p:spPr>
      </p:pic>
      <p:sp>
        <p:nvSpPr>
          <p:cNvPr id="7" name="矩形 6"/>
          <p:cNvSpPr/>
          <p:nvPr/>
        </p:nvSpPr>
        <p:spPr>
          <a:xfrm>
            <a:off x="3683714" y="5624945"/>
            <a:ext cx="3329992" cy="332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28303" y="5397176"/>
            <a:ext cx="6910822" cy="7880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华文新魏" panose="02010800040101010101" pitchFamily="2" charset="-122"/>
                <a:ea typeface="华文新魏" panose="02010800040101010101" pitchFamily="2" charset="-122"/>
              </a:rPr>
              <a:t>子代在正态分布中抽样产生，通过一代又一代的繁衍不断更新正态分布，使得子代越来越接近最优解</a:t>
            </a:r>
          </a:p>
        </p:txBody>
      </p:sp>
      <p:sp>
        <p:nvSpPr>
          <p:cNvPr id="6" name="矩形 5"/>
          <p:cNvSpPr/>
          <p:nvPr/>
        </p:nvSpPr>
        <p:spPr>
          <a:xfrm>
            <a:off x="6488947" y="6435435"/>
            <a:ext cx="5462016" cy="53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b="1" dirty="0">
                <a:solidFill>
                  <a:srgbClr val="7030A0"/>
                </a:solidFill>
              </a:rPr>
              <a:t>Covariance Matrix Adaptation Evolution Strategy</a:t>
            </a:r>
            <a:endParaRPr lang="zh-CN" altLang="en-US" b="1" dirty="0">
              <a:solidFill>
                <a:srgbClr val="7030A0"/>
              </a:solidFill>
            </a:endParaRPr>
          </a:p>
        </p:txBody>
      </p:sp>
    </p:spTree>
    <p:extLst>
      <p:ext uri="{BB962C8B-B14F-4D97-AF65-F5344CB8AC3E}">
        <p14:creationId xmlns:p14="http://schemas.microsoft.com/office/powerpoint/2010/main" val="301221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211873" y="423746"/>
            <a:ext cx="2743200" cy="5348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400" dirty="0" err="1">
                <a:solidFill>
                  <a:schemeClr val="tx1"/>
                </a:solidFill>
                <a:latin typeface="华文新魏" panose="02010800040101010101" pitchFamily="2" charset="-122"/>
                <a:ea typeface="华文新魏" panose="02010800040101010101" pitchFamily="2" charset="-122"/>
              </a:rPr>
              <a:t>O</a:t>
            </a:r>
            <a:r>
              <a:rPr lang="en-US" altLang="zh-CN" sz="2400" dirty="0" err="1" smtClean="0">
                <a:solidFill>
                  <a:schemeClr val="tx1"/>
                </a:solidFill>
                <a:latin typeface="华文新魏" panose="02010800040101010101" pitchFamily="2" charset="-122"/>
                <a:ea typeface="华文新魏" panose="02010800040101010101" pitchFamily="2" charset="-122"/>
              </a:rPr>
              <a:t>penAI</a:t>
            </a:r>
            <a:r>
              <a:rPr lang="en-US" altLang="zh-CN" sz="2400" dirty="0" smtClean="0">
                <a:solidFill>
                  <a:schemeClr val="tx1"/>
                </a:solidFill>
                <a:latin typeface="华文新魏" panose="02010800040101010101" pitchFamily="2" charset="-122"/>
                <a:ea typeface="华文新魏" panose="02010800040101010101" pitchFamily="2" charset="-122"/>
              </a:rPr>
              <a:t>-ES</a:t>
            </a:r>
            <a:endParaRPr lang="en-US" altLang="zh-CN" sz="2400" dirty="0">
              <a:solidFill>
                <a:schemeClr val="tx1"/>
              </a:solidFill>
              <a:latin typeface="华文新魏" panose="02010800040101010101" pitchFamily="2" charset="-122"/>
              <a:ea typeface="华文新魏" panose="02010800040101010101" pitchFamily="2"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125220"/>
            <a:ext cx="12192000" cy="3291802"/>
          </a:xfrm>
          <a:prstGeom prst="rect">
            <a:avLst/>
          </a:prstGeom>
        </p:spPr>
      </p:pic>
      <p:sp>
        <p:nvSpPr>
          <p:cNvPr id="7" name="文本框 6"/>
          <p:cNvSpPr txBox="1"/>
          <p:nvPr/>
        </p:nvSpPr>
        <p:spPr>
          <a:xfrm>
            <a:off x="0" y="6326375"/>
            <a:ext cx="12350469" cy="338554"/>
          </a:xfrm>
          <a:prstGeom prst="rect">
            <a:avLst/>
          </a:prstGeom>
          <a:noFill/>
        </p:spPr>
        <p:txBody>
          <a:bodyPr wrap="square" rtlCol="0">
            <a:spAutoFit/>
          </a:bodyPr>
          <a:lstStyle/>
          <a:p>
            <a:r>
              <a:rPr lang="en-US" altLang="zh-CN" sz="1600" dirty="0" err="1">
                <a:latin typeface="+mj-ea"/>
                <a:ea typeface="+mj-ea"/>
              </a:rPr>
              <a:t>Salimans</a:t>
            </a:r>
            <a:r>
              <a:rPr lang="en-US" altLang="zh-CN" sz="1600" dirty="0">
                <a:latin typeface="+mj-ea"/>
                <a:ea typeface="+mj-ea"/>
              </a:rPr>
              <a:t> T, Ho J, Chen X, et al. Evolution strategies as a scalable alternative to reinforcement learning[J]. </a:t>
            </a:r>
            <a:r>
              <a:rPr lang="en-US" altLang="zh-CN" sz="1600" dirty="0" err="1">
                <a:latin typeface="+mj-ea"/>
                <a:ea typeface="+mj-ea"/>
              </a:rPr>
              <a:t>arXiv</a:t>
            </a:r>
            <a:r>
              <a:rPr lang="en-US" altLang="zh-CN" sz="1600" dirty="0">
                <a:latin typeface="+mj-ea"/>
                <a:ea typeface="+mj-ea"/>
              </a:rPr>
              <a:t> preprint arXiv:1703.03864, 2017.</a:t>
            </a:r>
            <a:endParaRPr lang="zh-CN" altLang="en-US" sz="1600" dirty="0">
              <a:latin typeface="+mj-ea"/>
              <a:ea typeface="+mj-ea"/>
            </a:endParaRPr>
          </a:p>
        </p:txBody>
      </p:sp>
      <p:grpSp>
        <p:nvGrpSpPr>
          <p:cNvPr id="9" name="组合 8"/>
          <p:cNvGrpSpPr/>
          <p:nvPr/>
        </p:nvGrpSpPr>
        <p:grpSpPr>
          <a:xfrm>
            <a:off x="0" y="1097251"/>
            <a:ext cx="7334948" cy="1889306"/>
            <a:chOff x="0" y="1097251"/>
            <a:chExt cx="7334948" cy="1889306"/>
          </a:xfrm>
        </p:grpSpPr>
        <p:pic>
          <p:nvPicPr>
            <p:cNvPr id="2" name="图片 1"/>
            <p:cNvPicPr>
              <a:picLocks noChangeAspect="1"/>
            </p:cNvPicPr>
            <p:nvPr/>
          </p:nvPicPr>
          <p:blipFill>
            <a:blip r:embed="rId4"/>
            <a:stretch>
              <a:fillRect/>
            </a:stretch>
          </p:blipFill>
          <p:spPr>
            <a:xfrm>
              <a:off x="0" y="1097251"/>
              <a:ext cx="7334948" cy="1889306"/>
            </a:xfrm>
            <a:prstGeom prst="rect">
              <a:avLst/>
            </a:prstGeom>
          </p:spPr>
        </p:pic>
        <p:sp>
          <p:nvSpPr>
            <p:cNvPr id="8" name="矩形 7"/>
            <p:cNvSpPr/>
            <p:nvPr/>
          </p:nvSpPr>
          <p:spPr>
            <a:xfrm>
              <a:off x="97536" y="1097251"/>
              <a:ext cx="4815840" cy="1386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5"/>
          <a:stretch>
            <a:fillRect/>
          </a:stretch>
        </p:blipFill>
        <p:spPr>
          <a:xfrm>
            <a:off x="6096000" y="510430"/>
            <a:ext cx="6172797" cy="2476127"/>
          </a:xfrm>
          <a:prstGeom prst="rect">
            <a:avLst/>
          </a:prstGeom>
        </p:spPr>
      </p:pic>
    </p:spTree>
    <p:extLst>
      <p:ext uri="{BB962C8B-B14F-4D97-AF65-F5344CB8AC3E}">
        <p14:creationId xmlns:p14="http://schemas.microsoft.com/office/powerpoint/2010/main" val="1640310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364952155"/>
              </p:ext>
            </p:extLst>
          </p:nvPr>
        </p:nvGraphicFramePr>
        <p:xfrm>
          <a:off x="90252" y="38046"/>
          <a:ext cx="11987560" cy="6819954"/>
        </p:xfrm>
        <a:graphic>
          <a:graphicData uri="http://schemas.openxmlformats.org/drawingml/2006/table">
            <a:tbl>
              <a:tblPr firstRow="1" firstCol="1" bandRow="1"/>
              <a:tblGrid>
                <a:gridCol w="1181787">
                  <a:extLst>
                    <a:ext uri="{9D8B030D-6E8A-4147-A177-3AD203B41FA5}">
                      <a16:colId xmlns:a16="http://schemas.microsoft.com/office/drawing/2014/main" val="4121223376"/>
                    </a:ext>
                  </a:extLst>
                </a:gridCol>
                <a:gridCol w="5436740">
                  <a:extLst>
                    <a:ext uri="{9D8B030D-6E8A-4147-A177-3AD203B41FA5}">
                      <a16:colId xmlns:a16="http://schemas.microsoft.com/office/drawing/2014/main" val="2649844455"/>
                    </a:ext>
                  </a:extLst>
                </a:gridCol>
                <a:gridCol w="2372143">
                  <a:extLst>
                    <a:ext uri="{9D8B030D-6E8A-4147-A177-3AD203B41FA5}">
                      <a16:colId xmlns:a16="http://schemas.microsoft.com/office/drawing/2014/main" val="3398882001"/>
                    </a:ext>
                  </a:extLst>
                </a:gridCol>
                <a:gridCol w="2996890">
                  <a:extLst>
                    <a:ext uri="{9D8B030D-6E8A-4147-A177-3AD203B41FA5}">
                      <a16:colId xmlns:a16="http://schemas.microsoft.com/office/drawing/2014/main" val="3272049434"/>
                    </a:ext>
                  </a:extLst>
                </a:gridCol>
              </a:tblGrid>
              <a:tr h="246985">
                <a:tc>
                  <a:txBody>
                    <a:bodyPr/>
                    <a:lstStyle/>
                    <a:p>
                      <a:pPr algn="ctr">
                        <a:spcAft>
                          <a:spcPts val="0"/>
                        </a:spcAft>
                      </a:pPr>
                      <a:r>
                        <a:rPr lang="zh-CN" sz="2000" kern="1200" dirty="0">
                          <a:solidFill>
                            <a:schemeClr val="tx1"/>
                          </a:solidFill>
                          <a:latin typeface="华文新魏" panose="02010800040101010101" pitchFamily="2" charset="-122"/>
                          <a:ea typeface="华文新魏" panose="02010800040101010101" pitchFamily="2" charset="-122"/>
                          <a:cs typeface="+mn-cs"/>
                        </a:rPr>
                        <a:t>算法名称</a:t>
                      </a: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200" dirty="0">
                          <a:solidFill>
                            <a:schemeClr val="tx1"/>
                          </a:solidFill>
                          <a:latin typeface="华文新魏" panose="02010800040101010101" pitchFamily="2" charset="-122"/>
                          <a:ea typeface="华文新魏" panose="02010800040101010101" pitchFamily="2" charset="-122"/>
                          <a:cs typeface="+mn-cs"/>
                        </a:rPr>
                        <a:t>算法原理</a:t>
                      </a: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200" dirty="0">
                          <a:solidFill>
                            <a:schemeClr val="tx1"/>
                          </a:solidFill>
                          <a:latin typeface="华文新魏" panose="02010800040101010101" pitchFamily="2" charset="-122"/>
                          <a:ea typeface="华文新魏" panose="02010800040101010101" pitchFamily="2" charset="-122"/>
                          <a:cs typeface="+mn-cs"/>
                        </a:rPr>
                        <a:t>优点</a:t>
                      </a: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200" dirty="0">
                          <a:solidFill>
                            <a:schemeClr val="tx1"/>
                          </a:solidFill>
                          <a:latin typeface="华文新魏" panose="02010800040101010101" pitchFamily="2" charset="-122"/>
                          <a:ea typeface="华文新魏" panose="02010800040101010101" pitchFamily="2" charset="-122"/>
                          <a:cs typeface="+mn-cs"/>
                        </a:rPr>
                        <a:t>缺点</a:t>
                      </a: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4703982"/>
                  </a:ext>
                </a:extLst>
              </a:tr>
              <a:tr h="768278">
                <a:tc>
                  <a:txBody>
                    <a:bodyPr/>
                    <a:lstStyle/>
                    <a:p>
                      <a:pPr algn="just">
                        <a:spcAft>
                          <a:spcPts val="0"/>
                        </a:spcAft>
                      </a:pPr>
                      <a:r>
                        <a:rPr lang="en-US" sz="1600" kern="1200" dirty="0" smtClean="0">
                          <a:solidFill>
                            <a:schemeClr val="tx1"/>
                          </a:solidFill>
                          <a:latin typeface="华文新魏" panose="02010800040101010101" pitchFamily="2" charset="-122"/>
                          <a:ea typeface="华文新魏" panose="02010800040101010101" pitchFamily="2" charset="-122"/>
                          <a:cs typeface="+mn-cs"/>
                        </a:rPr>
                        <a:t>Downhil</a:t>
                      </a:r>
                      <a:r>
                        <a:rPr lang="en-US" altLang="zh-CN" sz="1600" kern="1200" dirty="0" smtClean="0">
                          <a:solidFill>
                            <a:schemeClr val="tx1"/>
                          </a:solidFill>
                          <a:latin typeface="华文新魏" panose="02010800040101010101" pitchFamily="2" charset="-122"/>
                          <a:ea typeface="华文新魏" panose="02010800040101010101" pitchFamily="2" charset="-122"/>
                          <a:cs typeface="+mn-cs"/>
                        </a:rPr>
                        <a:t>l</a:t>
                      </a:r>
                      <a:endParaRPr lang="zh-CN" sz="1600" kern="1200" dirty="0">
                        <a:solidFill>
                          <a:schemeClr val="tx1"/>
                        </a:solidFill>
                        <a:latin typeface="华文新魏" panose="02010800040101010101" pitchFamily="2" charset="-122"/>
                        <a:ea typeface="华文新魏" panose="02010800040101010101" pitchFamily="2" charset="-122"/>
                        <a:cs typeface="+mn-cs"/>
                      </a:endParaRP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just">
                        <a:spcAft>
                          <a:spcPts val="0"/>
                        </a:spcAft>
                      </a:pPr>
                      <a:r>
                        <a:rPr lang="zh-CN" sz="1600" kern="1200" dirty="0">
                          <a:solidFill>
                            <a:schemeClr val="tx1"/>
                          </a:solidFill>
                          <a:latin typeface="华文新魏" panose="02010800040101010101" pitchFamily="2" charset="-122"/>
                          <a:ea typeface="华文新魏" panose="02010800040101010101" pitchFamily="2" charset="-122"/>
                          <a:cs typeface="+mn-cs"/>
                        </a:rPr>
                        <a:t>传统优化算法：若问题维度为</a:t>
                      </a:r>
                      <a:r>
                        <a:rPr lang="en-US" sz="1600" kern="1200" dirty="0">
                          <a:solidFill>
                            <a:schemeClr val="tx1"/>
                          </a:solidFill>
                          <a:latin typeface="华文新魏" panose="02010800040101010101" pitchFamily="2" charset="-122"/>
                          <a:ea typeface="华文新魏" panose="02010800040101010101" pitchFamily="2" charset="-122"/>
                          <a:cs typeface="+mn-cs"/>
                        </a:rPr>
                        <a:t>N,</a:t>
                      </a:r>
                      <a:r>
                        <a:rPr lang="zh-CN" sz="1600" kern="1200" dirty="0">
                          <a:solidFill>
                            <a:schemeClr val="tx1"/>
                          </a:solidFill>
                          <a:latin typeface="华文新魏" panose="02010800040101010101" pitchFamily="2" charset="-122"/>
                          <a:ea typeface="华文新魏" panose="02010800040101010101" pitchFamily="2" charset="-122"/>
                          <a:cs typeface="+mn-cs"/>
                        </a:rPr>
                        <a:t>初始化</a:t>
                      </a:r>
                      <a:r>
                        <a:rPr lang="en-US" sz="1600" kern="1200" dirty="0">
                          <a:solidFill>
                            <a:schemeClr val="tx1"/>
                          </a:solidFill>
                          <a:latin typeface="华文新魏" panose="02010800040101010101" pitchFamily="2" charset="-122"/>
                          <a:ea typeface="华文新魏" panose="02010800040101010101" pitchFamily="2" charset="-122"/>
                          <a:cs typeface="+mn-cs"/>
                        </a:rPr>
                        <a:t>N+1</a:t>
                      </a:r>
                      <a:r>
                        <a:rPr lang="zh-CN" sz="1600" kern="1200" dirty="0">
                          <a:solidFill>
                            <a:schemeClr val="tx1"/>
                          </a:solidFill>
                          <a:latin typeface="华文新魏" panose="02010800040101010101" pitchFamily="2" charset="-122"/>
                          <a:ea typeface="华文新魏" panose="02010800040101010101" pitchFamily="2" charset="-122"/>
                          <a:cs typeface="+mn-cs"/>
                        </a:rPr>
                        <a:t>个样本，通过每一次迭代，剔除掉当前样本中最坏的样本，让样本逐渐收敛到优化点。</a:t>
                      </a: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just">
                        <a:spcAft>
                          <a:spcPts val="0"/>
                        </a:spcAft>
                      </a:pPr>
                      <a:r>
                        <a:rPr lang="zh-CN" sz="1600" kern="1200" dirty="0">
                          <a:solidFill>
                            <a:schemeClr val="tx1"/>
                          </a:solidFill>
                          <a:latin typeface="华文新魏" panose="02010800040101010101" pitchFamily="2" charset="-122"/>
                          <a:ea typeface="华文新魏" panose="02010800040101010101" pitchFamily="2" charset="-122"/>
                          <a:cs typeface="+mn-cs"/>
                        </a:rPr>
                        <a:t>收敛速度快</a:t>
                      </a: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just">
                        <a:spcAft>
                          <a:spcPts val="0"/>
                        </a:spcAft>
                      </a:pPr>
                      <a:r>
                        <a:rPr lang="zh-CN" sz="1600" kern="1200" dirty="0">
                          <a:solidFill>
                            <a:schemeClr val="tx1"/>
                          </a:solidFill>
                          <a:latin typeface="华文新魏" panose="02010800040101010101" pitchFamily="2" charset="-122"/>
                          <a:ea typeface="华文新魏" panose="02010800040101010101" pitchFamily="2" charset="-122"/>
                          <a:cs typeface="+mn-cs"/>
                        </a:rPr>
                        <a:t>容易陷入局部最优解</a:t>
                      </a: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687880851"/>
                  </a:ext>
                </a:extLst>
              </a:tr>
              <a:tr h="512185">
                <a:tc>
                  <a:txBody>
                    <a:bodyPr/>
                    <a:lstStyle/>
                    <a:p>
                      <a:pPr algn="just">
                        <a:spcAft>
                          <a:spcPts val="0"/>
                        </a:spcAft>
                      </a:pPr>
                      <a:r>
                        <a:rPr lang="en-US" sz="1600" kern="1200" dirty="0" smtClean="0">
                          <a:solidFill>
                            <a:schemeClr val="tx1"/>
                          </a:solidFill>
                          <a:latin typeface="华文新魏" panose="02010800040101010101" pitchFamily="2" charset="-122"/>
                          <a:ea typeface="华文新魏" panose="02010800040101010101" pitchFamily="2" charset="-122"/>
                          <a:cs typeface="+mn-cs"/>
                        </a:rPr>
                        <a:t>CE</a:t>
                      </a:r>
                      <a:r>
                        <a:rPr lang="en-US" altLang="zh-CN" sz="1600" kern="1200" dirty="0" smtClean="0">
                          <a:solidFill>
                            <a:schemeClr val="tx1"/>
                          </a:solidFill>
                          <a:latin typeface="华文新魏" panose="02010800040101010101" pitchFamily="2" charset="-122"/>
                          <a:ea typeface="华文新魏" panose="02010800040101010101" pitchFamily="2" charset="-122"/>
                          <a:cs typeface="+mn-cs"/>
                        </a:rPr>
                        <a:t>M</a:t>
                      </a:r>
                      <a:endParaRPr lang="zh-CN" sz="1600" kern="1200" dirty="0">
                        <a:solidFill>
                          <a:schemeClr val="tx1"/>
                        </a:solidFill>
                        <a:latin typeface="华文新魏" panose="02010800040101010101" pitchFamily="2" charset="-122"/>
                        <a:ea typeface="华文新魏" panose="02010800040101010101" pitchFamily="2" charset="-122"/>
                        <a:cs typeface="+mn-cs"/>
                      </a:endParaRP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just">
                        <a:spcAft>
                          <a:spcPts val="0"/>
                        </a:spcAft>
                      </a:pPr>
                      <a:r>
                        <a:rPr lang="zh-CN" sz="1600" kern="1200" dirty="0">
                          <a:solidFill>
                            <a:schemeClr val="tx1"/>
                          </a:solidFill>
                          <a:latin typeface="华文新魏" panose="02010800040101010101" pitchFamily="2" charset="-122"/>
                          <a:ea typeface="华文新魏" panose="02010800040101010101" pitchFamily="2" charset="-122"/>
                          <a:cs typeface="+mn-cs"/>
                        </a:rPr>
                        <a:t>进化优化算法：随机初始样本，将样本拟合成正态分布，从每一代中挑选出精英样本，更新正态分布的均值和标准差</a:t>
                      </a: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just">
                        <a:spcAft>
                          <a:spcPts val="0"/>
                        </a:spcAft>
                      </a:pPr>
                      <a:r>
                        <a:rPr lang="zh-CN" sz="1600" kern="1200">
                          <a:solidFill>
                            <a:schemeClr val="tx1"/>
                          </a:solidFill>
                          <a:latin typeface="华文新魏" panose="02010800040101010101" pitchFamily="2" charset="-122"/>
                          <a:ea typeface="华文新魏" panose="02010800040101010101" pitchFamily="2" charset="-122"/>
                          <a:cs typeface="+mn-cs"/>
                        </a:rPr>
                        <a:t>收敛速度较快</a:t>
                      </a: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just">
                        <a:spcAft>
                          <a:spcPts val="0"/>
                        </a:spcAft>
                      </a:pPr>
                      <a:r>
                        <a:rPr lang="en-US" sz="1600" kern="1200">
                          <a:solidFill>
                            <a:schemeClr val="tx1"/>
                          </a:solidFill>
                          <a:latin typeface="华文新魏" panose="02010800040101010101" pitchFamily="2" charset="-122"/>
                          <a:ea typeface="华文新魏" panose="02010800040101010101" pitchFamily="2" charset="-122"/>
                          <a:cs typeface="+mn-cs"/>
                        </a:rPr>
                        <a:t> </a:t>
                      </a:r>
                      <a:endParaRPr lang="zh-CN" sz="1600" kern="1200">
                        <a:solidFill>
                          <a:schemeClr val="tx1"/>
                        </a:solidFill>
                        <a:latin typeface="华文新魏" panose="02010800040101010101" pitchFamily="2" charset="-122"/>
                        <a:ea typeface="华文新魏" panose="02010800040101010101" pitchFamily="2" charset="-122"/>
                        <a:cs typeface="+mn-cs"/>
                      </a:endParaRP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391300250"/>
                  </a:ext>
                </a:extLst>
              </a:tr>
              <a:tr h="512185">
                <a:tc>
                  <a:txBody>
                    <a:bodyPr/>
                    <a:lstStyle/>
                    <a:p>
                      <a:pPr algn="just">
                        <a:spcAft>
                          <a:spcPts val="0"/>
                        </a:spcAft>
                      </a:pPr>
                      <a:r>
                        <a:rPr lang="en-US" sz="1600" kern="1200" dirty="0" smtClean="0">
                          <a:solidFill>
                            <a:schemeClr val="tx1"/>
                          </a:solidFill>
                          <a:latin typeface="华文新魏" panose="02010800040101010101" pitchFamily="2" charset="-122"/>
                          <a:ea typeface="华文新魏" panose="02010800040101010101" pitchFamily="2" charset="-122"/>
                          <a:cs typeface="+mn-cs"/>
                        </a:rPr>
                        <a:t>CMAES</a:t>
                      </a:r>
                      <a:endParaRPr lang="zh-CN" sz="1600" kern="1200" dirty="0">
                        <a:solidFill>
                          <a:schemeClr val="tx1"/>
                        </a:solidFill>
                        <a:latin typeface="华文新魏" panose="02010800040101010101" pitchFamily="2" charset="-122"/>
                        <a:ea typeface="华文新魏" panose="02010800040101010101" pitchFamily="2" charset="-122"/>
                        <a:cs typeface="+mn-cs"/>
                      </a:endParaRP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just">
                        <a:spcAft>
                          <a:spcPts val="0"/>
                        </a:spcAft>
                      </a:pPr>
                      <a:r>
                        <a:rPr lang="zh-CN" sz="1600" kern="1200" dirty="0">
                          <a:solidFill>
                            <a:schemeClr val="tx1"/>
                          </a:solidFill>
                          <a:latin typeface="华文新魏" panose="02010800040101010101" pitchFamily="2" charset="-122"/>
                          <a:ea typeface="华文新魏" panose="02010800040101010101" pitchFamily="2" charset="-122"/>
                          <a:cs typeface="+mn-cs"/>
                        </a:rPr>
                        <a:t>进化优化算法：与</a:t>
                      </a:r>
                      <a:r>
                        <a:rPr lang="en-US" sz="1600" kern="1200" dirty="0">
                          <a:solidFill>
                            <a:schemeClr val="tx1"/>
                          </a:solidFill>
                          <a:latin typeface="华文新魏" panose="02010800040101010101" pitchFamily="2" charset="-122"/>
                          <a:ea typeface="华文新魏" panose="02010800040101010101" pitchFamily="2" charset="-122"/>
                          <a:cs typeface="+mn-cs"/>
                        </a:rPr>
                        <a:t>CEM</a:t>
                      </a:r>
                      <a:r>
                        <a:rPr lang="zh-CN" sz="1600" kern="1200" dirty="0">
                          <a:solidFill>
                            <a:schemeClr val="tx1"/>
                          </a:solidFill>
                          <a:latin typeface="华文新魏" panose="02010800040101010101" pitchFamily="2" charset="-122"/>
                          <a:ea typeface="华文新魏" panose="02010800040101010101" pitchFamily="2" charset="-122"/>
                          <a:cs typeface="+mn-cs"/>
                        </a:rPr>
                        <a:t>类似，不过在更新下一代的正态分布时利用协方差矩阵等特点，充分考虑父代与子代的关系</a:t>
                      </a: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just">
                        <a:spcAft>
                          <a:spcPts val="0"/>
                        </a:spcAft>
                      </a:pPr>
                      <a:r>
                        <a:rPr lang="zh-CN" sz="1600" kern="1200">
                          <a:solidFill>
                            <a:schemeClr val="tx1"/>
                          </a:solidFill>
                          <a:latin typeface="华文新魏" panose="02010800040101010101" pitchFamily="2" charset="-122"/>
                          <a:ea typeface="华文新魏" panose="02010800040101010101" pitchFamily="2" charset="-122"/>
                          <a:cs typeface="+mn-cs"/>
                        </a:rPr>
                        <a:t>收敛速度较快</a:t>
                      </a: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just">
                        <a:spcAft>
                          <a:spcPts val="0"/>
                        </a:spcAft>
                      </a:pPr>
                      <a:r>
                        <a:rPr lang="en-US" sz="1600" kern="1200">
                          <a:solidFill>
                            <a:schemeClr val="tx1"/>
                          </a:solidFill>
                          <a:latin typeface="华文新魏" panose="02010800040101010101" pitchFamily="2" charset="-122"/>
                          <a:ea typeface="华文新魏" panose="02010800040101010101" pitchFamily="2" charset="-122"/>
                          <a:cs typeface="+mn-cs"/>
                        </a:rPr>
                        <a:t> </a:t>
                      </a:r>
                      <a:endParaRPr lang="zh-CN" sz="1600" kern="1200">
                        <a:solidFill>
                          <a:schemeClr val="tx1"/>
                        </a:solidFill>
                        <a:latin typeface="华文新魏" panose="02010800040101010101" pitchFamily="2" charset="-122"/>
                        <a:ea typeface="华文新魏" panose="02010800040101010101" pitchFamily="2" charset="-122"/>
                        <a:cs typeface="+mn-cs"/>
                      </a:endParaRP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680285671"/>
                  </a:ext>
                </a:extLst>
              </a:tr>
              <a:tr h="768278">
                <a:tc>
                  <a:txBody>
                    <a:bodyPr/>
                    <a:lstStyle/>
                    <a:p>
                      <a:pPr algn="just">
                        <a:spcAft>
                          <a:spcPts val="0"/>
                        </a:spcAft>
                      </a:pPr>
                      <a:r>
                        <a:rPr lang="en-US" sz="1600" kern="1200">
                          <a:solidFill>
                            <a:schemeClr val="tx1"/>
                          </a:solidFill>
                          <a:latin typeface="华文新魏" panose="02010800040101010101" pitchFamily="2" charset="-122"/>
                          <a:ea typeface="华文新魏" panose="02010800040101010101" pitchFamily="2" charset="-122"/>
                          <a:cs typeface="+mn-cs"/>
                        </a:rPr>
                        <a:t>Q-learning</a:t>
                      </a:r>
                      <a:endParaRPr lang="zh-CN" sz="1600" kern="1200">
                        <a:solidFill>
                          <a:schemeClr val="tx1"/>
                        </a:solidFill>
                        <a:latin typeface="华文新魏" panose="02010800040101010101" pitchFamily="2" charset="-122"/>
                        <a:ea typeface="华文新魏" panose="02010800040101010101" pitchFamily="2" charset="-122"/>
                        <a:cs typeface="+mn-cs"/>
                      </a:endParaRP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just">
                        <a:spcAft>
                          <a:spcPts val="0"/>
                        </a:spcAft>
                      </a:pPr>
                      <a:r>
                        <a:rPr lang="en-US" sz="1600" kern="1200" dirty="0">
                          <a:solidFill>
                            <a:schemeClr val="tx1"/>
                          </a:solidFill>
                          <a:latin typeface="华文新魏" panose="02010800040101010101" pitchFamily="2" charset="-122"/>
                          <a:ea typeface="华文新魏" panose="02010800040101010101" pitchFamily="2" charset="-122"/>
                          <a:cs typeface="+mn-cs"/>
                        </a:rPr>
                        <a:t>Off-policy Value-based</a:t>
                      </a:r>
                      <a:r>
                        <a:rPr lang="zh-CN" sz="1600" kern="1200" dirty="0">
                          <a:solidFill>
                            <a:schemeClr val="tx1"/>
                          </a:solidFill>
                          <a:latin typeface="华文新魏" panose="02010800040101010101" pitchFamily="2" charset="-122"/>
                          <a:ea typeface="华文新魏" panose="02010800040101010101" pitchFamily="2" charset="-122"/>
                          <a:cs typeface="+mn-cs"/>
                        </a:rPr>
                        <a:t>：利用</a:t>
                      </a:r>
                      <a:r>
                        <a:rPr lang="en-US" sz="1600" kern="1200" dirty="0">
                          <a:solidFill>
                            <a:schemeClr val="tx1"/>
                          </a:solidFill>
                          <a:latin typeface="华文新魏" panose="02010800040101010101" pitchFamily="2" charset="-122"/>
                          <a:ea typeface="华文新魏" panose="02010800040101010101" pitchFamily="2" charset="-122"/>
                          <a:cs typeface="+mn-cs"/>
                        </a:rPr>
                        <a:t>Q</a:t>
                      </a:r>
                      <a:r>
                        <a:rPr lang="zh-CN" sz="1600" kern="1200" dirty="0">
                          <a:solidFill>
                            <a:schemeClr val="tx1"/>
                          </a:solidFill>
                          <a:latin typeface="华文新魏" panose="02010800040101010101" pitchFamily="2" charset="-122"/>
                          <a:ea typeface="华文新魏" panose="02010800040101010101" pitchFamily="2" charset="-122"/>
                          <a:cs typeface="+mn-cs"/>
                        </a:rPr>
                        <a:t>表，不断记录当前状态下的每个</a:t>
                      </a:r>
                      <a:r>
                        <a:rPr lang="en-US" sz="1600" kern="1200" dirty="0">
                          <a:solidFill>
                            <a:schemeClr val="tx1"/>
                          </a:solidFill>
                          <a:latin typeface="华文新魏" panose="02010800040101010101" pitchFamily="2" charset="-122"/>
                          <a:ea typeface="华文新魏" panose="02010800040101010101" pitchFamily="2" charset="-122"/>
                          <a:cs typeface="+mn-cs"/>
                        </a:rPr>
                        <a:t>action</a:t>
                      </a:r>
                      <a:r>
                        <a:rPr lang="zh-CN" sz="1600" kern="1200" dirty="0">
                          <a:solidFill>
                            <a:schemeClr val="tx1"/>
                          </a:solidFill>
                          <a:latin typeface="华文新魏" panose="02010800040101010101" pitchFamily="2" charset="-122"/>
                          <a:ea typeface="华文新魏" panose="02010800040101010101" pitchFamily="2" charset="-122"/>
                          <a:cs typeface="+mn-cs"/>
                        </a:rPr>
                        <a:t>的得分情况，利用当前的得分，预估下一个状态的得分</a:t>
                      </a: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just">
                        <a:spcAft>
                          <a:spcPts val="0"/>
                        </a:spcAft>
                      </a:pPr>
                      <a:r>
                        <a:rPr lang="zh-CN" sz="1600" kern="1200">
                          <a:solidFill>
                            <a:schemeClr val="tx1"/>
                          </a:solidFill>
                          <a:latin typeface="华文新魏" panose="02010800040101010101" pitchFamily="2" charset="-122"/>
                          <a:ea typeface="华文新魏" panose="02010800040101010101" pitchFamily="2" charset="-122"/>
                          <a:cs typeface="+mn-cs"/>
                        </a:rPr>
                        <a:t>单步更新</a:t>
                      </a:r>
                    </a:p>
                    <a:p>
                      <a:pPr algn="just">
                        <a:spcAft>
                          <a:spcPts val="0"/>
                        </a:spcAft>
                      </a:pPr>
                      <a:r>
                        <a:rPr lang="en-US" sz="1600" kern="1200">
                          <a:solidFill>
                            <a:schemeClr val="tx1"/>
                          </a:solidFill>
                          <a:latin typeface="华文新魏" panose="02010800040101010101" pitchFamily="2" charset="-122"/>
                          <a:ea typeface="华文新魏" panose="02010800040101010101" pitchFamily="2" charset="-122"/>
                          <a:cs typeface="+mn-cs"/>
                        </a:rPr>
                        <a:t> </a:t>
                      </a:r>
                      <a:endParaRPr lang="zh-CN" sz="1600" kern="1200">
                        <a:solidFill>
                          <a:schemeClr val="tx1"/>
                        </a:solidFill>
                        <a:latin typeface="华文新魏" panose="02010800040101010101" pitchFamily="2" charset="-122"/>
                        <a:ea typeface="华文新魏" panose="02010800040101010101" pitchFamily="2" charset="-122"/>
                        <a:cs typeface="+mn-cs"/>
                      </a:endParaRP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just">
                        <a:spcAft>
                          <a:spcPts val="0"/>
                        </a:spcAft>
                      </a:pPr>
                      <a:r>
                        <a:rPr lang="zh-CN" sz="1600" kern="1200" dirty="0">
                          <a:solidFill>
                            <a:schemeClr val="tx1"/>
                          </a:solidFill>
                          <a:latin typeface="华文新魏" panose="02010800040101010101" pitchFamily="2" charset="-122"/>
                          <a:ea typeface="华文新魏" panose="02010800040101010101" pitchFamily="2" charset="-122"/>
                          <a:cs typeface="+mn-cs"/>
                        </a:rPr>
                        <a:t>不适合于连续</a:t>
                      </a:r>
                      <a:r>
                        <a:rPr lang="en-US" sz="1600" kern="1200" dirty="0">
                          <a:solidFill>
                            <a:schemeClr val="tx1"/>
                          </a:solidFill>
                          <a:latin typeface="华文新魏" panose="02010800040101010101" pitchFamily="2" charset="-122"/>
                          <a:ea typeface="华文新魏" panose="02010800040101010101" pitchFamily="2" charset="-122"/>
                          <a:cs typeface="+mn-cs"/>
                        </a:rPr>
                        <a:t>action</a:t>
                      </a:r>
                      <a:r>
                        <a:rPr lang="zh-CN" sz="1600" kern="1200" dirty="0">
                          <a:solidFill>
                            <a:schemeClr val="tx1"/>
                          </a:solidFill>
                          <a:latin typeface="华文新魏" panose="02010800040101010101" pitchFamily="2" charset="-122"/>
                          <a:ea typeface="华文新魏" panose="02010800040101010101" pitchFamily="2" charset="-122"/>
                          <a:cs typeface="+mn-cs"/>
                        </a:rPr>
                        <a:t>的问题</a:t>
                      </a: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extLst>
                  <a:ext uri="{0D108BD9-81ED-4DB2-BD59-A6C34878D82A}">
                    <a16:rowId xmlns:a16="http://schemas.microsoft.com/office/drawing/2014/main" val="228378029"/>
                  </a:ext>
                </a:extLst>
              </a:tr>
              <a:tr h="512185">
                <a:tc>
                  <a:txBody>
                    <a:bodyPr/>
                    <a:lstStyle/>
                    <a:p>
                      <a:pPr algn="just">
                        <a:spcAft>
                          <a:spcPts val="0"/>
                        </a:spcAft>
                      </a:pPr>
                      <a:r>
                        <a:rPr lang="en-US" sz="1600" kern="1200" dirty="0" err="1">
                          <a:solidFill>
                            <a:schemeClr val="tx1"/>
                          </a:solidFill>
                          <a:latin typeface="华文新魏" panose="02010800040101010101" pitchFamily="2" charset="-122"/>
                          <a:ea typeface="华文新魏" panose="02010800040101010101" pitchFamily="2" charset="-122"/>
                          <a:cs typeface="+mn-cs"/>
                        </a:rPr>
                        <a:t>Sarsa</a:t>
                      </a:r>
                      <a:endParaRPr lang="zh-CN" sz="1600" kern="1200" dirty="0">
                        <a:solidFill>
                          <a:schemeClr val="tx1"/>
                        </a:solidFill>
                        <a:latin typeface="华文新魏" panose="02010800040101010101" pitchFamily="2" charset="-122"/>
                        <a:ea typeface="华文新魏" panose="02010800040101010101" pitchFamily="2" charset="-122"/>
                        <a:cs typeface="+mn-cs"/>
                      </a:endParaRPr>
                    </a:p>
                    <a:p>
                      <a:pPr algn="just">
                        <a:spcAft>
                          <a:spcPts val="0"/>
                        </a:spcAft>
                      </a:pPr>
                      <a:r>
                        <a:rPr lang="en-US" sz="1600" kern="1200" dirty="0">
                          <a:solidFill>
                            <a:schemeClr val="tx1"/>
                          </a:solidFill>
                          <a:latin typeface="华文新魏" panose="02010800040101010101" pitchFamily="2" charset="-122"/>
                          <a:ea typeface="华文新魏" panose="02010800040101010101" pitchFamily="2" charset="-122"/>
                          <a:cs typeface="+mn-cs"/>
                        </a:rPr>
                        <a:t> </a:t>
                      </a:r>
                      <a:endParaRPr lang="zh-CN" sz="1600" kern="1200" dirty="0">
                        <a:solidFill>
                          <a:schemeClr val="tx1"/>
                        </a:solidFill>
                        <a:latin typeface="华文新魏" panose="02010800040101010101" pitchFamily="2" charset="-122"/>
                        <a:ea typeface="华文新魏" panose="02010800040101010101" pitchFamily="2" charset="-122"/>
                        <a:cs typeface="+mn-cs"/>
                      </a:endParaRP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just">
                        <a:spcAft>
                          <a:spcPts val="0"/>
                        </a:spcAft>
                      </a:pPr>
                      <a:r>
                        <a:rPr lang="en-US" sz="1600" kern="1200" dirty="0">
                          <a:solidFill>
                            <a:schemeClr val="tx1"/>
                          </a:solidFill>
                          <a:latin typeface="华文新魏" panose="02010800040101010101" pitchFamily="2" charset="-122"/>
                          <a:ea typeface="华文新魏" panose="02010800040101010101" pitchFamily="2" charset="-122"/>
                          <a:cs typeface="+mn-cs"/>
                        </a:rPr>
                        <a:t>on-policy Value-based</a:t>
                      </a:r>
                      <a:r>
                        <a:rPr lang="zh-CN" sz="1600" kern="1200" dirty="0">
                          <a:solidFill>
                            <a:schemeClr val="tx1"/>
                          </a:solidFill>
                          <a:latin typeface="华文新魏" panose="02010800040101010101" pitchFamily="2" charset="-122"/>
                          <a:ea typeface="华文新魏" panose="02010800040101010101" pitchFamily="2" charset="-122"/>
                          <a:cs typeface="+mn-cs"/>
                        </a:rPr>
                        <a:t>：与</a:t>
                      </a:r>
                      <a:r>
                        <a:rPr lang="en-US" sz="1600" kern="1200" dirty="0">
                          <a:solidFill>
                            <a:schemeClr val="tx1"/>
                          </a:solidFill>
                          <a:latin typeface="华文新魏" panose="02010800040101010101" pitchFamily="2" charset="-122"/>
                          <a:ea typeface="华文新魏" panose="02010800040101010101" pitchFamily="2" charset="-122"/>
                          <a:cs typeface="+mn-cs"/>
                        </a:rPr>
                        <a:t>Q-learning</a:t>
                      </a:r>
                      <a:r>
                        <a:rPr lang="zh-CN" sz="1600" kern="1200" dirty="0">
                          <a:solidFill>
                            <a:schemeClr val="tx1"/>
                          </a:solidFill>
                          <a:latin typeface="华文新魏" panose="02010800040101010101" pitchFamily="2" charset="-122"/>
                          <a:ea typeface="华文新魏" panose="02010800040101010101" pitchFamily="2" charset="-122"/>
                          <a:cs typeface="+mn-cs"/>
                        </a:rPr>
                        <a:t>相似，但在更新</a:t>
                      </a:r>
                      <a:r>
                        <a:rPr lang="en-US" sz="1600" kern="1200" dirty="0">
                          <a:solidFill>
                            <a:schemeClr val="tx1"/>
                          </a:solidFill>
                          <a:latin typeface="华文新魏" panose="02010800040101010101" pitchFamily="2" charset="-122"/>
                          <a:ea typeface="华文新魏" panose="02010800040101010101" pitchFamily="2" charset="-122"/>
                          <a:cs typeface="+mn-cs"/>
                        </a:rPr>
                        <a:t>Q</a:t>
                      </a:r>
                      <a:r>
                        <a:rPr lang="zh-CN" sz="1600" kern="1200" dirty="0">
                          <a:solidFill>
                            <a:schemeClr val="tx1"/>
                          </a:solidFill>
                          <a:latin typeface="华文新魏" panose="02010800040101010101" pitchFamily="2" charset="-122"/>
                          <a:ea typeface="华文新魏" panose="02010800040101010101" pitchFamily="2" charset="-122"/>
                          <a:cs typeface="+mn-cs"/>
                        </a:rPr>
                        <a:t>表时时利用在线学习策略</a:t>
                      </a: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just">
                        <a:spcAft>
                          <a:spcPts val="0"/>
                        </a:spcAft>
                      </a:pPr>
                      <a:r>
                        <a:rPr lang="en-US" sz="1600" kern="1200">
                          <a:solidFill>
                            <a:schemeClr val="tx1"/>
                          </a:solidFill>
                          <a:latin typeface="华文新魏" panose="02010800040101010101" pitchFamily="2" charset="-122"/>
                          <a:ea typeface="华文新魏" panose="02010800040101010101" pitchFamily="2" charset="-122"/>
                          <a:cs typeface="+mn-cs"/>
                        </a:rPr>
                        <a:t> </a:t>
                      </a:r>
                      <a:endParaRPr lang="zh-CN" sz="1600" kern="1200">
                        <a:solidFill>
                          <a:schemeClr val="tx1"/>
                        </a:solidFill>
                        <a:latin typeface="华文新魏" panose="02010800040101010101" pitchFamily="2" charset="-122"/>
                        <a:ea typeface="华文新魏" panose="02010800040101010101" pitchFamily="2" charset="-122"/>
                        <a:cs typeface="+mn-cs"/>
                      </a:endParaRP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just">
                        <a:spcAft>
                          <a:spcPts val="0"/>
                        </a:spcAft>
                      </a:pPr>
                      <a:r>
                        <a:rPr lang="zh-CN" sz="1600" kern="1200" dirty="0">
                          <a:solidFill>
                            <a:schemeClr val="tx1"/>
                          </a:solidFill>
                          <a:latin typeface="华文新魏" panose="02010800040101010101" pitchFamily="2" charset="-122"/>
                          <a:ea typeface="华文新魏" panose="02010800040101010101" pitchFamily="2" charset="-122"/>
                          <a:cs typeface="+mn-cs"/>
                        </a:rPr>
                        <a:t>不适合于连续</a:t>
                      </a:r>
                      <a:r>
                        <a:rPr lang="en-US" sz="1600" kern="1200" dirty="0">
                          <a:solidFill>
                            <a:schemeClr val="tx1"/>
                          </a:solidFill>
                          <a:latin typeface="华文新魏" panose="02010800040101010101" pitchFamily="2" charset="-122"/>
                          <a:ea typeface="华文新魏" panose="02010800040101010101" pitchFamily="2" charset="-122"/>
                          <a:cs typeface="+mn-cs"/>
                        </a:rPr>
                        <a:t>action</a:t>
                      </a:r>
                      <a:r>
                        <a:rPr lang="zh-CN" sz="1600" kern="1200" dirty="0">
                          <a:solidFill>
                            <a:schemeClr val="tx1"/>
                          </a:solidFill>
                          <a:latin typeface="华文新魏" panose="02010800040101010101" pitchFamily="2" charset="-122"/>
                          <a:ea typeface="华文新魏" panose="02010800040101010101" pitchFamily="2" charset="-122"/>
                          <a:cs typeface="+mn-cs"/>
                        </a:rPr>
                        <a:t>的问题</a:t>
                      </a: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extLst>
                  <a:ext uri="{0D108BD9-81ED-4DB2-BD59-A6C34878D82A}">
                    <a16:rowId xmlns:a16="http://schemas.microsoft.com/office/drawing/2014/main" val="1192442755"/>
                  </a:ext>
                </a:extLst>
              </a:tr>
              <a:tr h="512185">
                <a:tc>
                  <a:txBody>
                    <a:bodyPr/>
                    <a:lstStyle/>
                    <a:p>
                      <a:pPr algn="just">
                        <a:spcAft>
                          <a:spcPts val="0"/>
                        </a:spcAft>
                      </a:pPr>
                      <a:r>
                        <a:rPr lang="en-US" sz="1600" kern="1200">
                          <a:solidFill>
                            <a:schemeClr val="tx1"/>
                          </a:solidFill>
                          <a:latin typeface="华文新魏" panose="02010800040101010101" pitchFamily="2" charset="-122"/>
                          <a:ea typeface="华文新魏" panose="02010800040101010101" pitchFamily="2" charset="-122"/>
                          <a:cs typeface="+mn-cs"/>
                        </a:rPr>
                        <a:t>DQN</a:t>
                      </a:r>
                      <a:endParaRPr lang="zh-CN" sz="1600" kern="1200">
                        <a:solidFill>
                          <a:schemeClr val="tx1"/>
                        </a:solidFill>
                        <a:latin typeface="华文新魏" panose="02010800040101010101" pitchFamily="2" charset="-122"/>
                        <a:ea typeface="华文新魏" panose="02010800040101010101" pitchFamily="2" charset="-122"/>
                        <a:cs typeface="+mn-cs"/>
                      </a:endParaRP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just">
                        <a:spcAft>
                          <a:spcPts val="0"/>
                        </a:spcAft>
                      </a:pPr>
                      <a:r>
                        <a:rPr lang="en-US" sz="1600" kern="1200" dirty="0">
                          <a:solidFill>
                            <a:schemeClr val="tx1"/>
                          </a:solidFill>
                          <a:latin typeface="华文新魏" panose="02010800040101010101" pitchFamily="2" charset="-122"/>
                          <a:ea typeface="华文新魏" panose="02010800040101010101" pitchFamily="2" charset="-122"/>
                          <a:cs typeface="+mn-cs"/>
                        </a:rPr>
                        <a:t>Value-based</a:t>
                      </a:r>
                      <a:r>
                        <a:rPr lang="zh-CN" sz="1600" kern="1200" dirty="0">
                          <a:solidFill>
                            <a:schemeClr val="tx1"/>
                          </a:solidFill>
                          <a:latin typeface="华文新魏" panose="02010800040101010101" pitchFamily="2" charset="-122"/>
                          <a:ea typeface="华文新魏" panose="02010800040101010101" pitchFamily="2" charset="-122"/>
                          <a:cs typeface="+mn-cs"/>
                        </a:rPr>
                        <a:t>：利用</a:t>
                      </a:r>
                      <a:r>
                        <a:rPr lang="en-US" sz="1600" kern="1200" dirty="0">
                          <a:solidFill>
                            <a:schemeClr val="tx1"/>
                          </a:solidFill>
                          <a:latin typeface="华文新魏" panose="02010800040101010101" pitchFamily="2" charset="-122"/>
                          <a:ea typeface="华文新魏" panose="02010800040101010101" pitchFamily="2" charset="-122"/>
                          <a:cs typeface="+mn-cs"/>
                        </a:rPr>
                        <a:t>Q-learning</a:t>
                      </a:r>
                      <a:r>
                        <a:rPr lang="zh-CN" sz="1600" kern="1200" dirty="0">
                          <a:solidFill>
                            <a:schemeClr val="tx1"/>
                          </a:solidFill>
                          <a:latin typeface="华文新魏" panose="02010800040101010101" pitchFamily="2" charset="-122"/>
                          <a:ea typeface="华文新魏" panose="02010800040101010101" pitchFamily="2" charset="-122"/>
                          <a:cs typeface="+mn-cs"/>
                        </a:rPr>
                        <a:t>和神经网络结合的方法，利用使用神经网络来估算每一个</a:t>
                      </a:r>
                      <a:r>
                        <a:rPr lang="en-US" sz="1600" kern="1200" dirty="0">
                          <a:solidFill>
                            <a:schemeClr val="tx1"/>
                          </a:solidFill>
                          <a:latin typeface="华文新魏" panose="02010800040101010101" pitchFamily="2" charset="-122"/>
                          <a:ea typeface="华文新魏" panose="02010800040101010101" pitchFamily="2" charset="-122"/>
                          <a:cs typeface="+mn-cs"/>
                        </a:rPr>
                        <a:t>state</a:t>
                      </a:r>
                      <a:r>
                        <a:rPr lang="zh-CN" sz="1600" kern="1200" dirty="0">
                          <a:solidFill>
                            <a:schemeClr val="tx1"/>
                          </a:solidFill>
                          <a:latin typeface="华文新魏" panose="02010800040101010101" pitchFamily="2" charset="-122"/>
                          <a:ea typeface="华文新魏" panose="02010800040101010101" pitchFamily="2" charset="-122"/>
                          <a:cs typeface="+mn-cs"/>
                        </a:rPr>
                        <a:t>的值</a:t>
                      </a:r>
                      <a:r>
                        <a:rPr lang="en-US" sz="1600" kern="1200" dirty="0">
                          <a:solidFill>
                            <a:schemeClr val="tx1"/>
                          </a:solidFill>
                          <a:latin typeface="华文新魏" panose="02010800040101010101" pitchFamily="2" charset="-122"/>
                          <a:ea typeface="华文新魏" panose="02010800040101010101" pitchFamily="2" charset="-122"/>
                          <a:cs typeface="+mn-cs"/>
                        </a:rPr>
                        <a:t>, </a:t>
                      </a:r>
                      <a:r>
                        <a:rPr lang="zh-CN" sz="1600" kern="1200" dirty="0">
                          <a:solidFill>
                            <a:schemeClr val="tx1"/>
                          </a:solidFill>
                          <a:latin typeface="华文新魏" panose="02010800040101010101" pitchFamily="2" charset="-122"/>
                          <a:ea typeface="华文新魏" panose="02010800040101010101" pitchFamily="2" charset="-122"/>
                          <a:cs typeface="+mn-cs"/>
                        </a:rPr>
                        <a:t>这样就不需要</a:t>
                      </a:r>
                      <a:r>
                        <a:rPr lang="en-US" sz="1600" kern="1200" dirty="0">
                          <a:solidFill>
                            <a:schemeClr val="tx1"/>
                          </a:solidFill>
                          <a:latin typeface="华文新魏" panose="02010800040101010101" pitchFamily="2" charset="-122"/>
                          <a:ea typeface="华文新魏" panose="02010800040101010101" pitchFamily="2" charset="-122"/>
                          <a:cs typeface="+mn-cs"/>
                        </a:rPr>
                        <a:t>Q</a:t>
                      </a:r>
                      <a:r>
                        <a:rPr lang="zh-CN" sz="1600" kern="1200" dirty="0">
                          <a:solidFill>
                            <a:schemeClr val="tx1"/>
                          </a:solidFill>
                          <a:latin typeface="华文新魏" panose="02010800040101010101" pitchFamily="2" charset="-122"/>
                          <a:ea typeface="华文新魏" panose="02010800040101010101" pitchFamily="2" charset="-122"/>
                          <a:cs typeface="+mn-cs"/>
                        </a:rPr>
                        <a:t>表了</a:t>
                      </a: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just">
                        <a:spcAft>
                          <a:spcPts val="0"/>
                        </a:spcAft>
                      </a:pPr>
                      <a:r>
                        <a:rPr lang="en-US" sz="1600" kern="1200" dirty="0">
                          <a:solidFill>
                            <a:schemeClr val="tx1"/>
                          </a:solidFill>
                          <a:latin typeface="华文新魏" panose="02010800040101010101" pitchFamily="2" charset="-122"/>
                          <a:ea typeface="华文新魏" panose="02010800040101010101" pitchFamily="2" charset="-122"/>
                          <a:cs typeface="+mn-cs"/>
                        </a:rPr>
                        <a:t> </a:t>
                      </a:r>
                      <a:endParaRPr lang="zh-CN" sz="1600" kern="1200" dirty="0">
                        <a:solidFill>
                          <a:schemeClr val="tx1"/>
                        </a:solidFill>
                        <a:latin typeface="华文新魏" panose="02010800040101010101" pitchFamily="2" charset="-122"/>
                        <a:ea typeface="华文新魏" panose="02010800040101010101" pitchFamily="2" charset="-122"/>
                        <a:cs typeface="+mn-cs"/>
                      </a:endParaRP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just">
                        <a:spcAft>
                          <a:spcPts val="0"/>
                        </a:spcAft>
                      </a:pPr>
                      <a:endParaRPr lang="zh-CN" sz="1600" kern="1200" dirty="0">
                        <a:solidFill>
                          <a:schemeClr val="tx1"/>
                        </a:solidFill>
                        <a:latin typeface="华文新魏" panose="02010800040101010101" pitchFamily="2" charset="-122"/>
                        <a:ea typeface="华文新魏" panose="02010800040101010101" pitchFamily="2" charset="-122"/>
                        <a:cs typeface="+mn-cs"/>
                      </a:endParaRP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extLst>
                  <a:ext uri="{0D108BD9-81ED-4DB2-BD59-A6C34878D82A}">
                    <a16:rowId xmlns:a16="http://schemas.microsoft.com/office/drawing/2014/main" val="4019941095"/>
                  </a:ext>
                </a:extLst>
              </a:tr>
              <a:tr h="625025">
                <a:tc>
                  <a:txBody>
                    <a:bodyPr/>
                    <a:lstStyle/>
                    <a:p>
                      <a:pPr algn="just">
                        <a:spcAft>
                          <a:spcPts val="0"/>
                        </a:spcAft>
                      </a:pPr>
                      <a:r>
                        <a:rPr lang="en-US" altLang="zh-CN" sz="1600" kern="1200" dirty="0" smtClean="0">
                          <a:solidFill>
                            <a:schemeClr val="tx1"/>
                          </a:solidFill>
                          <a:latin typeface="华文新魏" panose="02010800040101010101" pitchFamily="2" charset="-122"/>
                          <a:ea typeface="华文新魏" panose="02010800040101010101" pitchFamily="2" charset="-122"/>
                          <a:cs typeface="+mn-cs"/>
                        </a:rPr>
                        <a:t>PG</a:t>
                      </a:r>
                      <a:endParaRPr lang="zh-CN" sz="1600" kern="1200" dirty="0">
                        <a:solidFill>
                          <a:schemeClr val="tx1"/>
                        </a:solidFill>
                        <a:latin typeface="华文新魏" panose="02010800040101010101" pitchFamily="2" charset="-122"/>
                        <a:ea typeface="华文新魏" panose="02010800040101010101" pitchFamily="2" charset="-122"/>
                        <a:cs typeface="+mn-cs"/>
                      </a:endParaRP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sz="1600" kern="1200" dirty="0">
                          <a:solidFill>
                            <a:schemeClr val="tx1"/>
                          </a:solidFill>
                          <a:latin typeface="华文新魏" panose="02010800040101010101" pitchFamily="2" charset="-122"/>
                          <a:ea typeface="华文新魏" panose="02010800040101010101" pitchFamily="2" charset="-122"/>
                          <a:cs typeface="+mn-cs"/>
                        </a:rPr>
                        <a:t>基于梯度的优化算法：不通过分析奖励值</a:t>
                      </a:r>
                      <a:r>
                        <a:rPr lang="en-US" sz="1600" kern="1200" dirty="0">
                          <a:solidFill>
                            <a:schemeClr val="tx1"/>
                          </a:solidFill>
                          <a:latin typeface="华文新魏" panose="02010800040101010101" pitchFamily="2" charset="-122"/>
                          <a:ea typeface="华文新魏" panose="02010800040101010101" pitchFamily="2" charset="-122"/>
                          <a:cs typeface="+mn-cs"/>
                        </a:rPr>
                        <a:t>, </a:t>
                      </a:r>
                      <a:r>
                        <a:rPr lang="zh-CN" sz="1600" kern="1200" dirty="0">
                          <a:solidFill>
                            <a:schemeClr val="tx1"/>
                          </a:solidFill>
                          <a:latin typeface="华文新魏" panose="02010800040101010101" pitchFamily="2" charset="-122"/>
                          <a:ea typeface="华文新魏" panose="02010800040101010101" pitchFamily="2" charset="-122"/>
                          <a:cs typeface="+mn-cs"/>
                        </a:rPr>
                        <a:t>直接输出行为的</a:t>
                      </a:r>
                      <a:r>
                        <a:rPr lang="zh-CN" sz="1600" kern="1200" dirty="0" smtClean="0">
                          <a:solidFill>
                            <a:schemeClr val="tx1"/>
                          </a:solidFill>
                          <a:latin typeface="华文新魏" panose="02010800040101010101" pitchFamily="2" charset="-122"/>
                          <a:ea typeface="华文新魏" panose="02010800040101010101" pitchFamily="2" charset="-122"/>
                          <a:cs typeface="+mn-cs"/>
                        </a:rPr>
                        <a:t>方法</a:t>
                      </a:r>
                      <a:r>
                        <a:rPr lang="zh-CN" altLang="en-US" sz="1600" kern="1200" dirty="0" smtClean="0">
                          <a:solidFill>
                            <a:schemeClr val="tx1"/>
                          </a:solidFill>
                          <a:latin typeface="华文新魏" panose="02010800040101010101" pitchFamily="2" charset="-122"/>
                          <a:ea typeface="华文新魏" panose="02010800040101010101" pitchFamily="2" charset="-122"/>
                          <a:cs typeface="+mn-cs"/>
                        </a:rPr>
                        <a:t>，</a:t>
                      </a:r>
                      <a:r>
                        <a:rPr lang="zh-CN" altLang="zh-CN" sz="1600" kern="1200" dirty="0" smtClean="0">
                          <a:solidFill>
                            <a:schemeClr val="tx1"/>
                          </a:solidFill>
                          <a:latin typeface="华文新魏" panose="02010800040101010101" pitchFamily="2" charset="-122"/>
                          <a:ea typeface="华文新魏" panose="02010800040101010101" pitchFamily="2" charset="-122"/>
                          <a:cs typeface="+mn-cs"/>
                        </a:rPr>
                        <a:t>回合更新</a:t>
                      </a: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gn="just">
                        <a:spcAft>
                          <a:spcPts val="0"/>
                        </a:spcAft>
                      </a:pPr>
                      <a:r>
                        <a:rPr lang="zh-CN" sz="1600" kern="1200" dirty="0">
                          <a:solidFill>
                            <a:schemeClr val="tx1"/>
                          </a:solidFill>
                          <a:latin typeface="华文新魏" panose="02010800040101010101" pitchFamily="2" charset="-122"/>
                          <a:ea typeface="华文新魏" panose="02010800040101010101" pitchFamily="2" charset="-122"/>
                          <a:cs typeface="+mn-cs"/>
                        </a:rPr>
                        <a:t>可以在一个连续分布上选取</a:t>
                      </a:r>
                      <a:r>
                        <a:rPr lang="en-US" sz="1600" kern="1200" dirty="0">
                          <a:solidFill>
                            <a:schemeClr val="tx1"/>
                          </a:solidFill>
                          <a:latin typeface="华文新魏" panose="02010800040101010101" pitchFamily="2" charset="-122"/>
                          <a:ea typeface="华文新魏" panose="02010800040101010101" pitchFamily="2" charset="-122"/>
                          <a:cs typeface="+mn-cs"/>
                        </a:rPr>
                        <a:t> </a:t>
                      </a:r>
                      <a:r>
                        <a:rPr lang="en-US" sz="1600" kern="1200" dirty="0" smtClean="0">
                          <a:solidFill>
                            <a:schemeClr val="tx1"/>
                          </a:solidFill>
                          <a:latin typeface="华文新魏" panose="02010800040101010101" pitchFamily="2" charset="-122"/>
                          <a:ea typeface="华文新魏" panose="02010800040101010101" pitchFamily="2" charset="-122"/>
                          <a:cs typeface="+mn-cs"/>
                        </a:rPr>
                        <a:t>action</a:t>
                      </a:r>
                      <a:endParaRPr lang="zh-CN" sz="1600" kern="1200" dirty="0">
                        <a:solidFill>
                          <a:schemeClr val="tx1"/>
                        </a:solidFill>
                        <a:latin typeface="华文新魏" panose="02010800040101010101" pitchFamily="2" charset="-122"/>
                        <a:ea typeface="华文新魏" panose="02010800040101010101" pitchFamily="2" charset="-122"/>
                        <a:cs typeface="+mn-cs"/>
                      </a:endParaRP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gn="just">
                        <a:spcAft>
                          <a:spcPts val="0"/>
                        </a:spcAft>
                      </a:pPr>
                      <a:r>
                        <a:rPr lang="en-US" sz="1600" kern="1200" dirty="0">
                          <a:solidFill>
                            <a:schemeClr val="tx1"/>
                          </a:solidFill>
                          <a:latin typeface="华文新魏" panose="02010800040101010101" pitchFamily="2" charset="-122"/>
                          <a:ea typeface="华文新魏" panose="02010800040101010101" pitchFamily="2" charset="-122"/>
                          <a:cs typeface="+mn-cs"/>
                        </a:rPr>
                        <a:t> </a:t>
                      </a:r>
                      <a:r>
                        <a:rPr lang="zh-CN" altLang="en-US" sz="1600" kern="1200" dirty="0" smtClean="0">
                          <a:solidFill>
                            <a:schemeClr val="tx1"/>
                          </a:solidFill>
                          <a:latin typeface="华文新魏" panose="02010800040101010101" pitchFamily="2" charset="-122"/>
                          <a:ea typeface="华文新魏" panose="02010800040101010101" pitchFamily="2" charset="-122"/>
                          <a:cs typeface="+mn-cs"/>
                        </a:rPr>
                        <a:t>回合更新</a:t>
                      </a:r>
                      <a:endParaRPr lang="zh-CN" sz="1600" kern="1200" dirty="0">
                        <a:solidFill>
                          <a:schemeClr val="tx1"/>
                        </a:solidFill>
                        <a:latin typeface="华文新魏" panose="02010800040101010101" pitchFamily="2" charset="-122"/>
                        <a:ea typeface="华文新魏" panose="02010800040101010101" pitchFamily="2" charset="-122"/>
                        <a:cs typeface="+mn-cs"/>
                      </a:endParaRP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extLst>
                  <a:ext uri="{0D108BD9-81ED-4DB2-BD59-A6C34878D82A}">
                    <a16:rowId xmlns:a16="http://schemas.microsoft.com/office/drawing/2014/main" val="2123503483"/>
                  </a:ext>
                </a:extLst>
              </a:tr>
              <a:tr h="1024370">
                <a:tc>
                  <a:txBody>
                    <a:bodyPr/>
                    <a:lstStyle/>
                    <a:p>
                      <a:pPr algn="just">
                        <a:spcAft>
                          <a:spcPts val="0"/>
                        </a:spcAft>
                      </a:pPr>
                      <a:r>
                        <a:rPr lang="en-US" sz="1600" kern="1200">
                          <a:solidFill>
                            <a:schemeClr val="tx1"/>
                          </a:solidFill>
                          <a:latin typeface="华文新魏" panose="02010800040101010101" pitchFamily="2" charset="-122"/>
                          <a:ea typeface="华文新魏" panose="02010800040101010101" pitchFamily="2" charset="-122"/>
                          <a:cs typeface="+mn-cs"/>
                        </a:rPr>
                        <a:t>Actor Critic</a:t>
                      </a:r>
                      <a:endParaRPr lang="zh-CN" sz="1600" kern="1200">
                        <a:solidFill>
                          <a:schemeClr val="tx1"/>
                        </a:solidFill>
                        <a:latin typeface="华文新魏" panose="02010800040101010101" pitchFamily="2" charset="-122"/>
                        <a:ea typeface="华文新魏" panose="02010800040101010101" pitchFamily="2" charset="-122"/>
                        <a:cs typeface="+mn-cs"/>
                      </a:endParaRP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just">
                        <a:spcAft>
                          <a:spcPts val="0"/>
                        </a:spcAft>
                      </a:pPr>
                      <a:r>
                        <a:rPr lang="zh-CN" sz="1600" kern="1200" dirty="0">
                          <a:solidFill>
                            <a:schemeClr val="tx1"/>
                          </a:solidFill>
                          <a:latin typeface="华文新魏" panose="02010800040101010101" pitchFamily="2" charset="-122"/>
                          <a:ea typeface="华文新魏" panose="02010800040101010101" pitchFamily="2" charset="-122"/>
                          <a:cs typeface="+mn-cs"/>
                        </a:rPr>
                        <a:t>结合了</a:t>
                      </a:r>
                      <a:r>
                        <a:rPr lang="en-US" sz="1600" kern="1200" dirty="0">
                          <a:solidFill>
                            <a:schemeClr val="tx1"/>
                          </a:solidFill>
                          <a:latin typeface="华文新魏" panose="02010800040101010101" pitchFamily="2" charset="-122"/>
                          <a:ea typeface="华文新魏" panose="02010800040101010101" pitchFamily="2" charset="-122"/>
                          <a:cs typeface="+mn-cs"/>
                        </a:rPr>
                        <a:t>Policy Gradient (Actor) </a:t>
                      </a:r>
                      <a:r>
                        <a:rPr lang="zh-CN" sz="1600" kern="1200" dirty="0">
                          <a:solidFill>
                            <a:schemeClr val="tx1"/>
                          </a:solidFill>
                          <a:latin typeface="华文新魏" panose="02010800040101010101" pitchFamily="2" charset="-122"/>
                          <a:ea typeface="华文新魏" panose="02010800040101010101" pitchFamily="2" charset="-122"/>
                          <a:cs typeface="+mn-cs"/>
                        </a:rPr>
                        <a:t>和</a:t>
                      </a:r>
                      <a:r>
                        <a:rPr lang="en-US" sz="1600" kern="1200" dirty="0">
                          <a:solidFill>
                            <a:schemeClr val="tx1"/>
                          </a:solidFill>
                          <a:latin typeface="华文新魏" panose="02010800040101010101" pitchFamily="2" charset="-122"/>
                          <a:ea typeface="华文新魏" panose="02010800040101010101" pitchFamily="2" charset="-122"/>
                          <a:cs typeface="+mn-cs"/>
                        </a:rPr>
                        <a:t> Function Approximation (Critic) </a:t>
                      </a:r>
                      <a:r>
                        <a:rPr lang="zh-CN" sz="1600" kern="1200" dirty="0">
                          <a:solidFill>
                            <a:schemeClr val="tx1"/>
                          </a:solidFill>
                          <a:latin typeface="华文新魏" panose="02010800040101010101" pitchFamily="2" charset="-122"/>
                          <a:ea typeface="华文新魏" panose="02010800040101010101" pitchFamily="2" charset="-122"/>
                          <a:cs typeface="+mn-cs"/>
                        </a:rPr>
                        <a:t>的方法</a:t>
                      </a:r>
                      <a:r>
                        <a:rPr lang="en-US" sz="1600" kern="1200" dirty="0">
                          <a:solidFill>
                            <a:schemeClr val="tx1"/>
                          </a:solidFill>
                          <a:latin typeface="华文新魏" panose="02010800040101010101" pitchFamily="2" charset="-122"/>
                          <a:ea typeface="华文新魏" panose="02010800040101010101" pitchFamily="2" charset="-122"/>
                          <a:cs typeface="+mn-cs"/>
                        </a:rPr>
                        <a:t>. Actor </a:t>
                      </a:r>
                      <a:r>
                        <a:rPr lang="zh-CN" sz="1600" kern="1200" dirty="0">
                          <a:solidFill>
                            <a:schemeClr val="tx1"/>
                          </a:solidFill>
                          <a:latin typeface="华文新魏" panose="02010800040101010101" pitchFamily="2" charset="-122"/>
                          <a:ea typeface="华文新魏" panose="02010800040101010101" pitchFamily="2" charset="-122"/>
                          <a:cs typeface="+mn-cs"/>
                        </a:rPr>
                        <a:t>基于概率选行为</a:t>
                      </a:r>
                      <a:r>
                        <a:rPr lang="en-US" sz="1600" kern="1200" dirty="0">
                          <a:solidFill>
                            <a:schemeClr val="tx1"/>
                          </a:solidFill>
                          <a:latin typeface="华文新魏" panose="02010800040101010101" pitchFamily="2" charset="-122"/>
                          <a:ea typeface="华文新魏" panose="02010800040101010101" pitchFamily="2" charset="-122"/>
                          <a:cs typeface="+mn-cs"/>
                        </a:rPr>
                        <a:t>, Critic </a:t>
                      </a:r>
                      <a:r>
                        <a:rPr lang="zh-CN" sz="1600" kern="1200" dirty="0">
                          <a:solidFill>
                            <a:schemeClr val="tx1"/>
                          </a:solidFill>
                          <a:latin typeface="华文新魏" panose="02010800040101010101" pitchFamily="2" charset="-122"/>
                          <a:ea typeface="华文新魏" panose="02010800040101010101" pitchFamily="2" charset="-122"/>
                          <a:cs typeface="+mn-cs"/>
                        </a:rPr>
                        <a:t>基于 </a:t>
                      </a:r>
                      <a:r>
                        <a:rPr lang="en-US" sz="1600" kern="1200" dirty="0">
                          <a:solidFill>
                            <a:schemeClr val="tx1"/>
                          </a:solidFill>
                          <a:latin typeface="华文新魏" panose="02010800040101010101" pitchFamily="2" charset="-122"/>
                          <a:ea typeface="华文新魏" panose="02010800040101010101" pitchFamily="2" charset="-122"/>
                          <a:cs typeface="+mn-cs"/>
                        </a:rPr>
                        <a:t>Actor </a:t>
                      </a:r>
                      <a:r>
                        <a:rPr lang="zh-CN" sz="1600" kern="1200" dirty="0">
                          <a:solidFill>
                            <a:schemeClr val="tx1"/>
                          </a:solidFill>
                          <a:latin typeface="华文新魏" panose="02010800040101010101" pitchFamily="2" charset="-122"/>
                          <a:ea typeface="华文新魏" panose="02010800040101010101" pitchFamily="2" charset="-122"/>
                          <a:cs typeface="+mn-cs"/>
                        </a:rPr>
                        <a:t>的行为评判行为的得分</a:t>
                      </a:r>
                      <a:r>
                        <a:rPr lang="en-US" sz="1600" kern="1200" dirty="0">
                          <a:solidFill>
                            <a:schemeClr val="tx1"/>
                          </a:solidFill>
                          <a:latin typeface="华文新魏" panose="02010800040101010101" pitchFamily="2" charset="-122"/>
                          <a:ea typeface="华文新魏" panose="02010800040101010101" pitchFamily="2" charset="-122"/>
                          <a:cs typeface="+mn-cs"/>
                        </a:rPr>
                        <a:t>, Actor </a:t>
                      </a:r>
                      <a:r>
                        <a:rPr lang="zh-CN" sz="1600" kern="1200" dirty="0">
                          <a:solidFill>
                            <a:schemeClr val="tx1"/>
                          </a:solidFill>
                          <a:latin typeface="华文新魏" panose="02010800040101010101" pitchFamily="2" charset="-122"/>
                          <a:ea typeface="华文新魏" panose="02010800040101010101" pitchFamily="2" charset="-122"/>
                          <a:cs typeface="+mn-cs"/>
                        </a:rPr>
                        <a:t>根据</a:t>
                      </a:r>
                      <a:r>
                        <a:rPr lang="en-US" sz="1600" kern="1200" dirty="0">
                          <a:solidFill>
                            <a:schemeClr val="tx1"/>
                          </a:solidFill>
                          <a:latin typeface="华文新魏" panose="02010800040101010101" pitchFamily="2" charset="-122"/>
                          <a:ea typeface="华文新魏" panose="02010800040101010101" pitchFamily="2" charset="-122"/>
                          <a:cs typeface="+mn-cs"/>
                        </a:rPr>
                        <a:t> Critic </a:t>
                      </a:r>
                      <a:r>
                        <a:rPr lang="zh-CN" sz="1600" kern="1200" dirty="0">
                          <a:solidFill>
                            <a:schemeClr val="tx1"/>
                          </a:solidFill>
                          <a:latin typeface="华文新魏" panose="02010800040101010101" pitchFamily="2" charset="-122"/>
                          <a:ea typeface="华文新魏" panose="02010800040101010101" pitchFamily="2" charset="-122"/>
                          <a:cs typeface="+mn-cs"/>
                        </a:rPr>
                        <a:t>的评分修改选行为的概率</a:t>
                      </a:r>
                      <a:r>
                        <a:rPr lang="en-US" sz="1600" kern="1200" dirty="0">
                          <a:solidFill>
                            <a:schemeClr val="tx1"/>
                          </a:solidFill>
                          <a:latin typeface="华文新魏" panose="02010800040101010101" pitchFamily="2" charset="-122"/>
                          <a:ea typeface="华文新魏" panose="02010800040101010101" pitchFamily="2" charset="-122"/>
                          <a:cs typeface="+mn-cs"/>
                        </a:rPr>
                        <a:t>.</a:t>
                      </a:r>
                      <a:endParaRPr lang="zh-CN" sz="1600" kern="1200" dirty="0">
                        <a:solidFill>
                          <a:schemeClr val="tx1"/>
                        </a:solidFill>
                        <a:latin typeface="华文新魏" panose="02010800040101010101" pitchFamily="2" charset="-122"/>
                        <a:ea typeface="华文新魏" panose="02010800040101010101" pitchFamily="2" charset="-122"/>
                        <a:cs typeface="+mn-cs"/>
                      </a:endParaRP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just">
                        <a:spcAft>
                          <a:spcPts val="0"/>
                        </a:spcAft>
                      </a:pPr>
                      <a:r>
                        <a:rPr lang="zh-CN" sz="1600" kern="1200" dirty="0">
                          <a:solidFill>
                            <a:schemeClr val="tx1"/>
                          </a:solidFill>
                          <a:latin typeface="华文新魏" panose="02010800040101010101" pitchFamily="2" charset="-122"/>
                          <a:ea typeface="华文新魏" panose="02010800040101010101" pitchFamily="2" charset="-122"/>
                          <a:cs typeface="+mn-cs"/>
                        </a:rPr>
                        <a:t>可以进行单步更新</a:t>
                      </a:r>
                      <a:r>
                        <a:rPr lang="en-US" sz="1600" kern="1200" dirty="0">
                          <a:solidFill>
                            <a:schemeClr val="tx1"/>
                          </a:solidFill>
                          <a:latin typeface="华文新魏" panose="02010800040101010101" pitchFamily="2" charset="-122"/>
                          <a:ea typeface="华文新魏" panose="02010800040101010101" pitchFamily="2" charset="-122"/>
                          <a:cs typeface="+mn-cs"/>
                        </a:rPr>
                        <a:t>, </a:t>
                      </a:r>
                      <a:r>
                        <a:rPr lang="zh-CN" sz="1600" kern="1200" dirty="0">
                          <a:solidFill>
                            <a:schemeClr val="tx1"/>
                          </a:solidFill>
                          <a:latin typeface="华文新魏" panose="02010800040101010101" pitchFamily="2" charset="-122"/>
                          <a:ea typeface="华文新魏" panose="02010800040101010101" pitchFamily="2" charset="-122"/>
                          <a:cs typeface="+mn-cs"/>
                        </a:rPr>
                        <a:t>比传统的</a:t>
                      </a:r>
                      <a:r>
                        <a:rPr lang="en-US" sz="1600" kern="1200" dirty="0">
                          <a:solidFill>
                            <a:schemeClr val="tx1"/>
                          </a:solidFill>
                          <a:latin typeface="华文新魏" panose="02010800040101010101" pitchFamily="2" charset="-122"/>
                          <a:ea typeface="华文新魏" panose="02010800040101010101" pitchFamily="2" charset="-122"/>
                          <a:cs typeface="+mn-cs"/>
                        </a:rPr>
                        <a:t> Policy Gradient </a:t>
                      </a:r>
                      <a:r>
                        <a:rPr lang="zh-CN" sz="1600" kern="1200" dirty="0">
                          <a:solidFill>
                            <a:schemeClr val="tx1"/>
                          </a:solidFill>
                          <a:latin typeface="华文新魏" panose="02010800040101010101" pitchFamily="2" charset="-122"/>
                          <a:ea typeface="华文新魏" panose="02010800040101010101" pitchFamily="2" charset="-122"/>
                          <a:cs typeface="+mn-cs"/>
                        </a:rPr>
                        <a:t>要快</a:t>
                      </a:r>
                      <a:r>
                        <a:rPr lang="en-US" sz="1600" kern="1200" dirty="0">
                          <a:solidFill>
                            <a:schemeClr val="tx1"/>
                          </a:solidFill>
                          <a:latin typeface="华文新魏" panose="02010800040101010101" pitchFamily="2" charset="-122"/>
                          <a:ea typeface="华文新魏" panose="02010800040101010101" pitchFamily="2" charset="-122"/>
                          <a:cs typeface="+mn-cs"/>
                        </a:rPr>
                        <a:t>.</a:t>
                      </a:r>
                      <a:endParaRPr lang="zh-CN" sz="1600" kern="1200" dirty="0">
                        <a:solidFill>
                          <a:schemeClr val="tx1"/>
                        </a:solidFill>
                        <a:latin typeface="华文新魏" panose="02010800040101010101" pitchFamily="2" charset="-122"/>
                        <a:ea typeface="华文新魏" panose="02010800040101010101" pitchFamily="2" charset="-122"/>
                        <a:cs typeface="+mn-cs"/>
                      </a:endParaRP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just">
                        <a:spcAft>
                          <a:spcPts val="0"/>
                        </a:spcAft>
                      </a:pPr>
                      <a:r>
                        <a:rPr lang="zh-CN" sz="1600" kern="1200" dirty="0">
                          <a:solidFill>
                            <a:schemeClr val="tx1"/>
                          </a:solidFill>
                          <a:latin typeface="华文新魏" panose="02010800040101010101" pitchFamily="2" charset="-122"/>
                          <a:ea typeface="华文新魏" panose="02010800040101010101" pitchFamily="2" charset="-122"/>
                          <a:cs typeface="+mn-cs"/>
                        </a:rPr>
                        <a:t>取决于</a:t>
                      </a:r>
                      <a:r>
                        <a:rPr lang="en-US" sz="1600" kern="1200" dirty="0">
                          <a:solidFill>
                            <a:schemeClr val="tx1"/>
                          </a:solidFill>
                          <a:latin typeface="华文新魏" panose="02010800040101010101" pitchFamily="2" charset="-122"/>
                          <a:ea typeface="华文新魏" panose="02010800040101010101" pitchFamily="2" charset="-122"/>
                          <a:cs typeface="+mn-cs"/>
                        </a:rPr>
                        <a:t> Critic </a:t>
                      </a:r>
                      <a:r>
                        <a:rPr lang="zh-CN" sz="1600" kern="1200" dirty="0">
                          <a:solidFill>
                            <a:schemeClr val="tx1"/>
                          </a:solidFill>
                          <a:latin typeface="华文新魏" panose="02010800040101010101" pitchFamily="2" charset="-122"/>
                          <a:ea typeface="华文新魏" panose="02010800040101010101" pitchFamily="2" charset="-122"/>
                          <a:cs typeface="+mn-cs"/>
                        </a:rPr>
                        <a:t>的价值判断</a:t>
                      </a:r>
                      <a:r>
                        <a:rPr lang="en-US" sz="1600" kern="1200" dirty="0">
                          <a:solidFill>
                            <a:schemeClr val="tx1"/>
                          </a:solidFill>
                          <a:latin typeface="华文新魏" panose="02010800040101010101" pitchFamily="2" charset="-122"/>
                          <a:ea typeface="华文新魏" panose="02010800040101010101" pitchFamily="2" charset="-122"/>
                          <a:cs typeface="+mn-cs"/>
                        </a:rPr>
                        <a:t>, </a:t>
                      </a:r>
                      <a:r>
                        <a:rPr lang="zh-CN" sz="1600" kern="1200" dirty="0">
                          <a:solidFill>
                            <a:schemeClr val="tx1"/>
                          </a:solidFill>
                          <a:latin typeface="华文新魏" panose="02010800040101010101" pitchFamily="2" charset="-122"/>
                          <a:ea typeface="华文新魏" panose="02010800040101010101" pitchFamily="2" charset="-122"/>
                          <a:cs typeface="+mn-cs"/>
                        </a:rPr>
                        <a:t>但是</a:t>
                      </a:r>
                      <a:r>
                        <a:rPr lang="en-US" sz="1600" kern="1200" dirty="0">
                          <a:solidFill>
                            <a:schemeClr val="tx1"/>
                          </a:solidFill>
                          <a:latin typeface="华文新魏" panose="02010800040101010101" pitchFamily="2" charset="-122"/>
                          <a:ea typeface="华文新魏" panose="02010800040101010101" pitchFamily="2" charset="-122"/>
                          <a:cs typeface="+mn-cs"/>
                        </a:rPr>
                        <a:t> Critic </a:t>
                      </a:r>
                      <a:r>
                        <a:rPr lang="zh-CN" sz="1600" kern="1200" dirty="0">
                          <a:solidFill>
                            <a:schemeClr val="tx1"/>
                          </a:solidFill>
                          <a:latin typeface="华文新魏" panose="02010800040101010101" pitchFamily="2" charset="-122"/>
                          <a:ea typeface="华文新魏" panose="02010800040101010101" pitchFamily="2" charset="-122"/>
                          <a:cs typeface="+mn-cs"/>
                        </a:rPr>
                        <a:t>难收敛</a:t>
                      </a:r>
                      <a:r>
                        <a:rPr lang="en-US" sz="1600" kern="1200" dirty="0">
                          <a:solidFill>
                            <a:schemeClr val="tx1"/>
                          </a:solidFill>
                          <a:latin typeface="华文新魏" panose="02010800040101010101" pitchFamily="2" charset="-122"/>
                          <a:ea typeface="华文新魏" panose="02010800040101010101" pitchFamily="2" charset="-122"/>
                          <a:cs typeface="+mn-cs"/>
                        </a:rPr>
                        <a:t>, </a:t>
                      </a:r>
                      <a:r>
                        <a:rPr lang="zh-CN" sz="1600" kern="1200" dirty="0">
                          <a:solidFill>
                            <a:schemeClr val="tx1"/>
                          </a:solidFill>
                          <a:latin typeface="华文新魏" panose="02010800040101010101" pitchFamily="2" charset="-122"/>
                          <a:ea typeface="华文新魏" panose="02010800040101010101" pitchFamily="2" charset="-122"/>
                          <a:cs typeface="+mn-cs"/>
                        </a:rPr>
                        <a:t>再加上</a:t>
                      </a:r>
                      <a:r>
                        <a:rPr lang="en-US" sz="1600" kern="1200" dirty="0">
                          <a:solidFill>
                            <a:schemeClr val="tx1"/>
                          </a:solidFill>
                          <a:latin typeface="华文新魏" panose="02010800040101010101" pitchFamily="2" charset="-122"/>
                          <a:ea typeface="华文新魏" panose="02010800040101010101" pitchFamily="2" charset="-122"/>
                          <a:cs typeface="+mn-cs"/>
                        </a:rPr>
                        <a:t> Actor </a:t>
                      </a:r>
                      <a:r>
                        <a:rPr lang="zh-CN" sz="1600" kern="1200" dirty="0">
                          <a:solidFill>
                            <a:schemeClr val="tx1"/>
                          </a:solidFill>
                          <a:latin typeface="华文新魏" panose="02010800040101010101" pitchFamily="2" charset="-122"/>
                          <a:ea typeface="华文新魏" panose="02010800040101010101" pitchFamily="2" charset="-122"/>
                          <a:cs typeface="+mn-cs"/>
                        </a:rPr>
                        <a:t>的更新</a:t>
                      </a:r>
                      <a:r>
                        <a:rPr lang="en-US" sz="1600" kern="1200" dirty="0">
                          <a:solidFill>
                            <a:schemeClr val="tx1"/>
                          </a:solidFill>
                          <a:latin typeface="华文新魏" panose="02010800040101010101" pitchFamily="2" charset="-122"/>
                          <a:ea typeface="华文新魏" panose="02010800040101010101" pitchFamily="2" charset="-122"/>
                          <a:cs typeface="+mn-cs"/>
                        </a:rPr>
                        <a:t>, </a:t>
                      </a:r>
                      <a:r>
                        <a:rPr lang="zh-CN" sz="1600" kern="1200" dirty="0">
                          <a:solidFill>
                            <a:schemeClr val="tx1"/>
                          </a:solidFill>
                          <a:latin typeface="华文新魏" panose="02010800040101010101" pitchFamily="2" charset="-122"/>
                          <a:ea typeface="华文新魏" panose="02010800040101010101" pitchFamily="2" charset="-122"/>
                          <a:cs typeface="+mn-cs"/>
                        </a:rPr>
                        <a:t>就更难收敛</a:t>
                      </a:r>
                      <a:r>
                        <a:rPr lang="en-US" sz="1600" kern="1200" dirty="0">
                          <a:solidFill>
                            <a:schemeClr val="tx1"/>
                          </a:solidFill>
                          <a:latin typeface="华文新魏" panose="02010800040101010101" pitchFamily="2" charset="-122"/>
                          <a:ea typeface="华文新魏" panose="02010800040101010101" pitchFamily="2" charset="-122"/>
                          <a:cs typeface="+mn-cs"/>
                        </a:rPr>
                        <a:t>. </a:t>
                      </a:r>
                      <a:endParaRPr lang="zh-CN" sz="1600" kern="1200" dirty="0">
                        <a:solidFill>
                          <a:schemeClr val="tx1"/>
                        </a:solidFill>
                        <a:latin typeface="华文新魏" panose="02010800040101010101" pitchFamily="2" charset="-122"/>
                        <a:ea typeface="华文新魏" panose="02010800040101010101" pitchFamily="2" charset="-122"/>
                        <a:cs typeface="+mn-cs"/>
                      </a:endParaRP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extLst>
                  <a:ext uri="{0D108BD9-81ED-4DB2-BD59-A6C34878D82A}">
                    <a16:rowId xmlns:a16="http://schemas.microsoft.com/office/drawing/2014/main" val="812179717"/>
                  </a:ext>
                </a:extLst>
              </a:tr>
              <a:tr h="768278">
                <a:tc>
                  <a:txBody>
                    <a:bodyPr/>
                    <a:lstStyle/>
                    <a:p>
                      <a:pPr algn="just">
                        <a:spcAft>
                          <a:spcPts val="0"/>
                        </a:spcAft>
                      </a:pPr>
                      <a:r>
                        <a:rPr lang="en-US" sz="1600" kern="1200">
                          <a:solidFill>
                            <a:schemeClr val="tx1"/>
                          </a:solidFill>
                          <a:latin typeface="华文新魏" panose="02010800040101010101" pitchFamily="2" charset="-122"/>
                          <a:ea typeface="华文新魏" panose="02010800040101010101" pitchFamily="2" charset="-122"/>
                          <a:cs typeface="+mn-cs"/>
                        </a:rPr>
                        <a:t>DDPG</a:t>
                      </a:r>
                      <a:endParaRPr lang="zh-CN" sz="1600" kern="1200">
                        <a:solidFill>
                          <a:schemeClr val="tx1"/>
                        </a:solidFill>
                        <a:latin typeface="华文新魏" panose="02010800040101010101" pitchFamily="2" charset="-122"/>
                        <a:ea typeface="华文新魏" panose="02010800040101010101" pitchFamily="2" charset="-122"/>
                        <a:cs typeface="+mn-cs"/>
                      </a:endParaRP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just">
                        <a:spcAft>
                          <a:spcPts val="0"/>
                        </a:spcAft>
                      </a:pPr>
                      <a:r>
                        <a:rPr lang="zh-CN" sz="1600" kern="1200" dirty="0">
                          <a:solidFill>
                            <a:schemeClr val="tx1"/>
                          </a:solidFill>
                          <a:latin typeface="华文新魏" panose="02010800040101010101" pitchFamily="2" charset="-122"/>
                          <a:ea typeface="华文新魏" panose="02010800040101010101" pitchFamily="2" charset="-122"/>
                          <a:cs typeface="+mn-cs"/>
                        </a:rPr>
                        <a:t>梯度</a:t>
                      </a:r>
                      <a:r>
                        <a:rPr lang="en-US" sz="1600" kern="1200" dirty="0">
                          <a:solidFill>
                            <a:schemeClr val="tx1"/>
                          </a:solidFill>
                          <a:latin typeface="华文新魏" panose="02010800040101010101" pitchFamily="2" charset="-122"/>
                          <a:ea typeface="华文新魏" panose="02010800040101010101" pitchFamily="2" charset="-122"/>
                          <a:cs typeface="+mn-cs"/>
                        </a:rPr>
                        <a:t>+value based</a:t>
                      </a:r>
                      <a:r>
                        <a:rPr lang="zh-CN" sz="1600" kern="1200" dirty="0">
                          <a:solidFill>
                            <a:schemeClr val="tx1"/>
                          </a:solidFill>
                          <a:latin typeface="华文新魏" panose="02010800040101010101" pitchFamily="2" charset="-122"/>
                          <a:ea typeface="华文新魏" panose="02010800040101010101" pitchFamily="2" charset="-122"/>
                          <a:cs typeface="+mn-cs"/>
                        </a:rPr>
                        <a:t>：</a:t>
                      </a: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just">
                        <a:spcAft>
                          <a:spcPts val="0"/>
                        </a:spcAft>
                      </a:pPr>
                      <a:r>
                        <a:rPr lang="zh-CN" sz="1600" kern="1200" dirty="0">
                          <a:solidFill>
                            <a:schemeClr val="tx1"/>
                          </a:solidFill>
                          <a:latin typeface="华文新魏" panose="02010800040101010101" pitchFamily="2" charset="-122"/>
                          <a:ea typeface="华文新魏" panose="02010800040101010101" pitchFamily="2" charset="-122"/>
                          <a:cs typeface="+mn-cs"/>
                        </a:rPr>
                        <a:t>针对</a:t>
                      </a:r>
                      <a:r>
                        <a:rPr lang="en-US" sz="1600" kern="1200" dirty="0">
                          <a:solidFill>
                            <a:schemeClr val="tx1"/>
                          </a:solidFill>
                          <a:latin typeface="华文新魏" panose="02010800040101010101" pitchFamily="2" charset="-122"/>
                          <a:ea typeface="华文新魏" panose="02010800040101010101" pitchFamily="2" charset="-122"/>
                          <a:cs typeface="+mn-cs"/>
                        </a:rPr>
                        <a:t>Actor Critic</a:t>
                      </a:r>
                      <a:r>
                        <a:rPr lang="zh-CN" sz="1600" kern="1200" dirty="0">
                          <a:solidFill>
                            <a:schemeClr val="tx1"/>
                          </a:solidFill>
                          <a:latin typeface="华文新魏" panose="02010800040101010101" pitchFamily="2" charset="-122"/>
                          <a:ea typeface="华文新魏" panose="02010800040101010101" pitchFamily="2" charset="-122"/>
                          <a:cs typeface="+mn-cs"/>
                        </a:rPr>
                        <a:t>收敛难得特点，融合了</a:t>
                      </a:r>
                      <a:r>
                        <a:rPr lang="en-US" sz="1600" kern="1200" dirty="0">
                          <a:solidFill>
                            <a:schemeClr val="tx1"/>
                          </a:solidFill>
                          <a:latin typeface="华文新魏" panose="02010800040101010101" pitchFamily="2" charset="-122"/>
                          <a:ea typeface="华文新魏" panose="02010800040101010101" pitchFamily="2" charset="-122"/>
                          <a:cs typeface="+mn-cs"/>
                        </a:rPr>
                        <a:t> DQN </a:t>
                      </a:r>
                      <a:r>
                        <a:rPr lang="zh-CN" sz="1600" kern="1200" dirty="0">
                          <a:solidFill>
                            <a:schemeClr val="tx1"/>
                          </a:solidFill>
                          <a:latin typeface="华文新魏" panose="02010800040101010101" pitchFamily="2" charset="-122"/>
                          <a:ea typeface="华文新魏" panose="02010800040101010101" pitchFamily="2" charset="-122"/>
                          <a:cs typeface="+mn-cs"/>
                        </a:rPr>
                        <a:t>的优势</a:t>
                      </a:r>
                      <a:r>
                        <a:rPr lang="en-US" sz="1600" kern="1200" dirty="0">
                          <a:solidFill>
                            <a:schemeClr val="tx1"/>
                          </a:solidFill>
                          <a:latin typeface="华文新魏" panose="02010800040101010101" pitchFamily="2" charset="-122"/>
                          <a:ea typeface="华文新魏" panose="02010800040101010101" pitchFamily="2" charset="-122"/>
                          <a:cs typeface="+mn-cs"/>
                        </a:rPr>
                        <a:t>, </a:t>
                      </a:r>
                      <a:r>
                        <a:rPr lang="zh-CN" sz="1600" kern="1200" dirty="0">
                          <a:solidFill>
                            <a:schemeClr val="tx1"/>
                          </a:solidFill>
                          <a:latin typeface="华文新魏" panose="02010800040101010101" pitchFamily="2" charset="-122"/>
                          <a:ea typeface="华文新魏" panose="02010800040101010101" pitchFamily="2" charset="-122"/>
                          <a:cs typeface="+mn-cs"/>
                        </a:rPr>
                        <a:t>解决了收敛难的问题</a:t>
                      </a: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just">
                        <a:spcAft>
                          <a:spcPts val="0"/>
                        </a:spcAft>
                      </a:pPr>
                      <a:r>
                        <a:rPr lang="en-US" sz="1600" kern="1200" dirty="0">
                          <a:solidFill>
                            <a:schemeClr val="tx1"/>
                          </a:solidFill>
                          <a:latin typeface="华文新魏" panose="02010800040101010101" pitchFamily="2" charset="-122"/>
                          <a:ea typeface="华文新魏" panose="02010800040101010101" pitchFamily="2" charset="-122"/>
                          <a:cs typeface="+mn-cs"/>
                        </a:rPr>
                        <a:t> </a:t>
                      </a:r>
                      <a:endParaRPr lang="zh-CN" sz="1600" kern="1200" dirty="0">
                        <a:solidFill>
                          <a:schemeClr val="tx1"/>
                        </a:solidFill>
                        <a:latin typeface="华文新魏" panose="02010800040101010101" pitchFamily="2" charset="-122"/>
                        <a:ea typeface="华文新魏" panose="02010800040101010101" pitchFamily="2" charset="-122"/>
                        <a:cs typeface="+mn-cs"/>
                      </a:endParaRP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extLst>
                  <a:ext uri="{0D108BD9-81ED-4DB2-BD59-A6C34878D82A}">
                    <a16:rowId xmlns:a16="http://schemas.microsoft.com/office/drawing/2014/main" val="1996069410"/>
                  </a:ext>
                </a:extLst>
              </a:tr>
              <a:tr h="512185">
                <a:tc>
                  <a:txBody>
                    <a:bodyPr/>
                    <a:lstStyle/>
                    <a:p>
                      <a:pPr algn="just">
                        <a:spcAft>
                          <a:spcPts val="0"/>
                        </a:spcAft>
                      </a:pPr>
                      <a:r>
                        <a:rPr lang="en-US" sz="1600" kern="1200">
                          <a:solidFill>
                            <a:schemeClr val="tx1"/>
                          </a:solidFill>
                          <a:latin typeface="华文新魏" panose="02010800040101010101" pitchFamily="2" charset="-122"/>
                          <a:ea typeface="华文新魏" panose="02010800040101010101" pitchFamily="2" charset="-122"/>
                          <a:cs typeface="+mn-cs"/>
                        </a:rPr>
                        <a:t>A3C</a:t>
                      </a:r>
                      <a:endParaRPr lang="zh-CN" sz="1600" kern="1200">
                        <a:solidFill>
                          <a:schemeClr val="tx1"/>
                        </a:solidFill>
                        <a:latin typeface="华文新魏" panose="02010800040101010101" pitchFamily="2" charset="-122"/>
                        <a:ea typeface="华文新魏" panose="02010800040101010101" pitchFamily="2" charset="-122"/>
                        <a:cs typeface="+mn-cs"/>
                      </a:endParaRP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just">
                        <a:spcAft>
                          <a:spcPts val="0"/>
                        </a:spcAft>
                      </a:pPr>
                      <a:r>
                        <a:rPr lang="en-US" sz="1600" kern="1200" dirty="0">
                          <a:solidFill>
                            <a:schemeClr val="tx1"/>
                          </a:solidFill>
                          <a:latin typeface="华文新魏" panose="02010800040101010101" pitchFamily="2" charset="-122"/>
                          <a:ea typeface="华文新魏" panose="02010800040101010101" pitchFamily="2" charset="-122"/>
                          <a:cs typeface="+mn-cs"/>
                        </a:rPr>
                        <a:t>A3C </a:t>
                      </a:r>
                      <a:r>
                        <a:rPr lang="zh-CN" sz="1600" kern="1200" dirty="0">
                          <a:solidFill>
                            <a:schemeClr val="tx1"/>
                          </a:solidFill>
                          <a:latin typeface="华文新魏" panose="02010800040101010101" pitchFamily="2" charset="-122"/>
                          <a:ea typeface="华文新魏" panose="02010800040101010101" pitchFamily="2" charset="-122"/>
                          <a:cs typeface="+mn-cs"/>
                        </a:rPr>
                        <a:t>的算法实际上就是将</a:t>
                      </a:r>
                      <a:r>
                        <a:rPr lang="en-US" sz="1600" kern="1200" dirty="0">
                          <a:solidFill>
                            <a:schemeClr val="tx1"/>
                          </a:solidFill>
                          <a:latin typeface="华文新魏" panose="02010800040101010101" pitchFamily="2" charset="-122"/>
                          <a:ea typeface="华文新魏" panose="02010800040101010101" pitchFamily="2" charset="-122"/>
                          <a:cs typeface="+mn-cs"/>
                        </a:rPr>
                        <a:t> Actor-Critic </a:t>
                      </a:r>
                      <a:r>
                        <a:rPr lang="zh-CN" sz="1600" kern="1200" dirty="0">
                          <a:solidFill>
                            <a:schemeClr val="tx1"/>
                          </a:solidFill>
                          <a:latin typeface="华文新魏" panose="02010800040101010101" pitchFamily="2" charset="-122"/>
                          <a:ea typeface="华文新魏" panose="02010800040101010101" pitchFamily="2" charset="-122"/>
                          <a:cs typeface="+mn-cs"/>
                        </a:rPr>
                        <a:t>放在了多个线程中进行同步训练</a:t>
                      </a:r>
                      <a:r>
                        <a:rPr lang="en-US" sz="1600" kern="1200" dirty="0">
                          <a:solidFill>
                            <a:schemeClr val="tx1"/>
                          </a:solidFill>
                          <a:latin typeface="华文新魏" panose="02010800040101010101" pitchFamily="2" charset="-122"/>
                          <a:ea typeface="华文新魏" panose="02010800040101010101" pitchFamily="2" charset="-122"/>
                          <a:cs typeface="+mn-cs"/>
                        </a:rPr>
                        <a:t>.</a:t>
                      </a:r>
                      <a:endParaRPr lang="zh-CN" sz="1600" kern="1200" dirty="0">
                        <a:solidFill>
                          <a:schemeClr val="tx1"/>
                        </a:solidFill>
                        <a:latin typeface="华文新魏" panose="02010800040101010101" pitchFamily="2" charset="-122"/>
                        <a:ea typeface="华文新魏" panose="02010800040101010101" pitchFamily="2" charset="-122"/>
                        <a:cs typeface="+mn-cs"/>
                      </a:endParaRP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just">
                        <a:spcAft>
                          <a:spcPts val="0"/>
                        </a:spcAft>
                      </a:pPr>
                      <a:r>
                        <a:rPr lang="zh-CN" sz="1600" kern="1200" dirty="0">
                          <a:solidFill>
                            <a:schemeClr val="tx1"/>
                          </a:solidFill>
                          <a:latin typeface="华文新魏" panose="02010800040101010101" pitchFamily="2" charset="-122"/>
                          <a:ea typeface="华文新魏" panose="02010800040101010101" pitchFamily="2" charset="-122"/>
                          <a:cs typeface="+mn-cs"/>
                        </a:rPr>
                        <a:t>相对</a:t>
                      </a:r>
                      <a:r>
                        <a:rPr lang="en-US" sz="1600" kern="1200" dirty="0">
                          <a:solidFill>
                            <a:schemeClr val="tx1"/>
                          </a:solidFill>
                          <a:latin typeface="华文新魏" panose="02010800040101010101" pitchFamily="2" charset="-122"/>
                          <a:ea typeface="华文新魏" panose="02010800040101010101" pitchFamily="2" charset="-122"/>
                          <a:cs typeface="+mn-cs"/>
                        </a:rPr>
                        <a:t>Actor Critic </a:t>
                      </a:r>
                      <a:r>
                        <a:rPr lang="zh-CN" sz="1600" kern="1200" dirty="0">
                          <a:solidFill>
                            <a:schemeClr val="tx1"/>
                          </a:solidFill>
                          <a:latin typeface="华文新魏" panose="02010800040101010101" pitchFamily="2" charset="-122"/>
                          <a:ea typeface="华文新魏" panose="02010800040101010101" pitchFamily="2" charset="-122"/>
                          <a:cs typeface="+mn-cs"/>
                        </a:rPr>
                        <a:t>收敛性提高</a:t>
                      </a: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just">
                        <a:spcAft>
                          <a:spcPts val="0"/>
                        </a:spcAft>
                      </a:pPr>
                      <a:r>
                        <a:rPr lang="en-US" sz="1600" kern="1200" dirty="0">
                          <a:solidFill>
                            <a:schemeClr val="tx1"/>
                          </a:solidFill>
                          <a:latin typeface="华文新魏" panose="02010800040101010101" pitchFamily="2" charset="-122"/>
                          <a:ea typeface="华文新魏" panose="02010800040101010101" pitchFamily="2" charset="-122"/>
                          <a:cs typeface="+mn-cs"/>
                        </a:rPr>
                        <a:t> </a:t>
                      </a:r>
                      <a:endParaRPr lang="zh-CN" sz="1600" kern="1200" dirty="0">
                        <a:solidFill>
                          <a:schemeClr val="tx1"/>
                        </a:solidFill>
                        <a:latin typeface="华文新魏" panose="02010800040101010101" pitchFamily="2" charset="-122"/>
                        <a:ea typeface="华文新魏" panose="02010800040101010101" pitchFamily="2" charset="-122"/>
                        <a:cs typeface="+mn-cs"/>
                      </a:endParaRPr>
                    </a:p>
                  </a:txBody>
                  <a:tcPr marL="20258" marR="202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extLst>
                  <a:ext uri="{0D108BD9-81ED-4DB2-BD59-A6C34878D82A}">
                    <a16:rowId xmlns:a16="http://schemas.microsoft.com/office/drawing/2014/main" val="1500623142"/>
                  </a:ext>
                </a:extLst>
              </a:tr>
            </a:tbl>
          </a:graphicData>
        </a:graphic>
      </p:graphicFrame>
    </p:spTree>
    <p:extLst>
      <p:ext uri="{BB962C8B-B14F-4D97-AF65-F5344CB8AC3E}">
        <p14:creationId xmlns:p14="http://schemas.microsoft.com/office/powerpoint/2010/main" val="4914224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nvPr>
        </p:nvGraphicFramePr>
        <p:xfrm>
          <a:off x="858396" y="2056231"/>
          <a:ext cx="7588958" cy="2641185"/>
        </p:xfrm>
        <a:graphic>
          <a:graphicData uri="http://schemas.openxmlformats.org/drawingml/2006/table">
            <a:tbl>
              <a:tblPr firstRow="1" firstCol="1" bandRow="1"/>
              <a:tblGrid>
                <a:gridCol w="2529348">
                  <a:extLst>
                    <a:ext uri="{9D8B030D-6E8A-4147-A177-3AD203B41FA5}">
                      <a16:colId xmlns:a16="http://schemas.microsoft.com/office/drawing/2014/main" val="2450947535"/>
                    </a:ext>
                  </a:extLst>
                </a:gridCol>
                <a:gridCol w="2529348">
                  <a:extLst>
                    <a:ext uri="{9D8B030D-6E8A-4147-A177-3AD203B41FA5}">
                      <a16:colId xmlns:a16="http://schemas.microsoft.com/office/drawing/2014/main" val="2996485890"/>
                    </a:ext>
                  </a:extLst>
                </a:gridCol>
                <a:gridCol w="2530262">
                  <a:extLst>
                    <a:ext uri="{9D8B030D-6E8A-4147-A177-3AD203B41FA5}">
                      <a16:colId xmlns:a16="http://schemas.microsoft.com/office/drawing/2014/main" val="2184689345"/>
                    </a:ext>
                  </a:extLst>
                </a:gridCol>
              </a:tblGrid>
              <a:tr h="353247">
                <a:tc>
                  <a:txBody>
                    <a:bodyPr/>
                    <a:lstStyle/>
                    <a:p>
                      <a:pPr algn="just">
                        <a:spcAft>
                          <a:spcPts val="0"/>
                        </a:spcAft>
                      </a:pPr>
                      <a:r>
                        <a:rPr lang="zh-CN" sz="2400" kern="1200" dirty="0">
                          <a:solidFill>
                            <a:schemeClr val="tx1"/>
                          </a:solidFill>
                          <a:latin typeface="华文新魏" panose="02010800040101010101" pitchFamily="2" charset="-122"/>
                          <a:ea typeface="华文新魏" panose="02010800040101010101" pitchFamily="2" charset="-122"/>
                          <a:cs typeface="+mn-cs"/>
                        </a:rPr>
                        <a:t>环境类别</a:t>
                      </a:r>
                    </a:p>
                  </a:txBody>
                  <a:tcPr marL="38576" marR="3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400" kern="1200" dirty="0">
                          <a:solidFill>
                            <a:schemeClr val="tx1"/>
                          </a:solidFill>
                          <a:latin typeface="华文新魏" panose="02010800040101010101" pitchFamily="2" charset="-122"/>
                          <a:ea typeface="华文新魏" panose="02010800040101010101" pitchFamily="2" charset="-122"/>
                          <a:cs typeface="+mn-cs"/>
                        </a:rPr>
                        <a:t>经典游戏</a:t>
                      </a:r>
                    </a:p>
                  </a:txBody>
                  <a:tcPr marL="38576" marR="3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400" kern="1200">
                          <a:solidFill>
                            <a:schemeClr val="tx1"/>
                          </a:solidFill>
                          <a:latin typeface="华文新魏" panose="02010800040101010101" pitchFamily="2" charset="-122"/>
                          <a:ea typeface="华文新魏" panose="02010800040101010101" pitchFamily="2" charset="-122"/>
                          <a:cs typeface="+mn-cs"/>
                        </a:rPr>
                        <a:t>问题描述</a:t>
                      </a:r>
                    </a:p>
                  </a:txBody>
                  <a:tcPr marL="38576" marR="3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3497299"/>
                  </a:ext>
                </a:extLst>
              </a:tr>
              <a:tr h="752503">
                <a:tc>
                  <a:txBody>
                    <a:bodyPr/>
                    <a:lstStyle/>
                    <a:p>
                      <a:pPr algn="just">
                        <a:spcAft>
                          <a:spcPts val="0"/>
                        </a:spcAft>
                      </a:pPr>
                      <a:r>
                        <a:rPr lang="en-US" sz="2400" kern="1200" dirty="0">
                          <a:solidFill>
                            <a:schemeClr val="tx1"/>
                          </a:solidFill>
                          <a:latin typeface="华文新魏" panose="02010800040101010101" pitchFamily="2" charset="-122"/>
                          <a:ea typeface="华文新魏" panose="02010800040101010101" pitchFamily="2" charset="-122"/>
                          <a:cs typeface="+mn-cs"/>
                        </a:rPr>
                        <a:t>Atari </a:t>
                      </a:r>
                      <a:r>
                        <a:rPr lang="en-US" sz="2400" kern="1200" dirty="0" err="1">
                          <a:solidFill>
                            <a:schemeClr val="tx1"/>
                          </a:solidFill>
                          <a:latin typeface="华文新魏" panose="02010800040101010101" pitchFamily="2" charset="-122"/>
                          <a:ea typeface="华文新魏" panose="02010800040101010101" pitchFamily="2" charset="-122"/>
                          <a:cs typeface="+mn-cs"/>
                        </a:rPr>
                        <a:t>atcion</a:t>
                      </a:r>
                      <a:endParaRPr lang="zh-CN" sz="2400" kern="1200" dirty="0">
                        <a:solidFill>
                          <a:schemeClr val="tx1"/>
                        </a:solidFill>
                        <a:latin typeface="华文新魏" panose="02010800040101010101" pitchFamily="2" charset="-122"/>
                        <a:ea typeface="华文新魏" panose="02010800040101010101" pitchFamily="2" charset="-122"/>
                        <a:cs typeface="+mn-cs"/>
                      </a:endParaRPr>
                    </a:p>
                  </a:txBody>
                  <a:tcPr marL="38576" marR="3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400" kern="1200" dirty="0">
                          <a:solidFill>
                            <a:schemeClr val="tx1"/>
                          </a:solidFill>
                          <a:latin typeface="华文新魏" panose="02010800040101010101" pitchFamily="2" charset="-122"/>
                          <a:ea typeface="华文新魏" panose="02010800040101010101" pitchFamily="2" charset="-122"/>
                          <a:cs typeface="+mn-cs"/>
                        </a:rPr>
                        <a:t>AirRaid-ram-v0 </a:t>
                      </a:r>
                      <a:endParaRPr lang="zh-CN" sz="2400" kern="1200" dirty="0">
                        <a:solidFill>
                          <a:schemeClr val="tx1"/>
                        </a:solidFill>
                        <a:latin typeface="华文新魏" panose="02010800040101010101" pitchFamily="2" charset="-122"/>
                        <a:ea typeface="华文新魏" panose="02010800040101010101" pitchFamily="2" charset="-122"/>
                        <a:cs typeface="+mn-cs"/>
                      </a:endParaRPr>
                    </a:p>
                    <a:p>
                      <a:pPr algn="just">
                        <a:spcAft>
                          <a:spcPts val="0"/>
                        </a:spcAft>
                      </a:pPr>
                      <a:r>
                        <a:rPr lang="en-US" sz="2400" kern="1200" dirty="0">
                          <a:solidFill>
                            <a:schemeClr val="tx1"/>
                          </a:solidFill>
                          <a:latin typeface="华文新魏" panose="02010800040101010101" pitchFamily="2" charset="-122"/>
                          <a:ea typeface="华文新魏" panose="02010800040101010101" pitchFamily="2" charset="-122"/>
                          <a:cs typeface="+mn-cs"/>
                        </a:rPr>
                        <a:t>Tennis-ram-v0</a:t>
                      </a:r>
                      <a:endParaRPr lang="zh-CN" sz="2400" kern="1200" dirty="0">
                        <a:solidFill>
                          <a:schemeClr val="tx1"/>
                        </a:solidFill>
                        <a:latin typeface="华文新魏" panose="02010800040101010101" pitchFamily="2" charset="-122"/>
                        <a:ea typeface="华文新魏" panose="02010800040101010101" pitchFamily="2" charset="-122"/>
                        <a:cs typeface="+mn-cs"/>
                      </a:endParaRPr>
                    </a:p>
                  </a:txBody>
                  <a:tcPr marL="38576" marR="3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400" kern="1200" dirty="0">
                          <a:solidFill>
                            <a:schemeClr val="tx1"/>
                          </a:solidFill>
                          <a:latin typeface="华文新魏" panose="02010800040101010101" pitchFamily="2" charset="-122"/>
                          <a:ea typeface="华文新魏" panose="02010800040101010101" pitchFamily="2" charset="-122"/>
                          <a:cs typeface="+mn-cs"/>
                        </a:rPr>
                        <a:t>action</a:t>
                      </a:r>
                      <a:r>
                        <a:rPr lang="zh-CN" sz="2400" kern="1200" dirty="0">
                          <a:solidFill>
                            <a:schemeClr val="tx1"/>
                          </a:solidFill>
                          <a:latin typeface="华文新魏" panose="02010800040101010101" pitchFamily="2" charset="-122"/>
                          <a:ea typeface="华文新魏" panose="02010800040101010101" pitchFamily="2" charset="-122"/>
                          <a:cs typeface="+mn-cs"/>
                        </a:rPr>
                        <a:t>多为</a:t>
                      </a:r>
                      <a:r>
                        <a:rPr lang="en-US" sz="2400" kern="1200" dirty="0">
                          <a:solidFill>
                            <a:schemeClr val="tx1"/>
                          </a:solidFill>
                          <a:latin typeface="华文新魏" panose="02010800040101010101" pitchFamily="2" charset="-122"/>
                          <a:ea typeface="华文新魏" panose="02010800040101010101" pitchFamily="2" charset="-122"/>
                          <a:cs typeface="+mn-cs"/>
                        </a:rPr>
                        <a:t>10</a:t>
                      </a:r>
                      <a:r>
                        <a:rPr lang="zh-CN" sz="2400" kern="1200" dirty="0">
                          <a:solidFill>
                            <a:schemeClr val="tx1"/>
                          </a:solidFill>
                          <a:latin typeface="华文新魏" panose="02010800040101010101" pitchFamily="2" charset="-122"/>
                          <a:ea typeface="华文新魏" panose="02010800040101010101" pitchFamily="2" charset="-122"/>
                          <a:cs typeface="+mn-cs"/>
                        </a:rPr>
                        <a:t>维以上高维离散问题</a:t>
                      </a:r>
                    </a:p>
                  </a:txBody>
                  <a:tcPr marL="38576" marR="3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6080507"/>
                  </a:ext>
                </a:extLst>
              </a:tr>
              <a:tr h="761461">
                <a:tc>
                  <a:txBody>
                    <a:bodyPr/>
                    <a:lstStyle/>
                    <a:p>
                      <a:pPr algn="just">
                        <a:spcAft>
                          <a:spcPts val="0"/>
                        </a:spcAft>
                      </a:pPr>
                      <a:r>
                        <a:rPr lang="en-US" sz="2400" kern="1200" dirty="0">
                          <a:solidFill>
                            <a:schemeClr val="tx1"/>
                          </a:solidFill>
                          <a:latin typeface="华文新魏" panose="02010800040101010101" pitchFamily="2" charset="-122"/>
                          <a:ea typeface="华文新魏" panose="02010800040101010101" pitchFamily="2" charset="-122"/>
                          <a:cs typeface="+mn-cs"/>
                        </a:rPr>
                        <a:t>Box2D action</a:t>
                      </a:r>
                      <a:endParaRPr lang="zh-CN" sz="2400" kern="1200" dirty="0">
                        <a:solidFill>
                          <a:schemeClr val="tx1"/>
                        </a:solidFill>
                        <a:latin typeface="华文新魏" panose="02010800040101010101" pitchFamily="2" charset="-122"/>
                        <a:ea typeface="华文新魏" panose="02010800040101010101" pitchFamily="2" charset="-122"/>
                        <a:cs typeface="+mn-cs"/>
                      </a:endParaRPr>
                    </a:p>
                  </a:txBody>
                  <a:tcPr marL="38576" marR="3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400" kern="1200" dirty="0">
                          <a:solidFill>
                            <a:schemeClr val="tx1"/>
                          </a:solidFill>
                          <a:latin typeface="华文新魏" panose="02010800040101010101" pitchFamily="2" charset="-122"/>
                          <a:ea typeface="华文新魏" panose="02010800040101010101" pitchFamily="2" charset="-122"/>
                          <a:cs typeface="+mn-cs"/>
                        </a:rPr>
                        <a:t>BipedalWalker-v2 CarRacing-v0</a:t>
                      </a:r>
                      <a:endParaRPr lang="zh-CN" sz="2400" kern="1200" dirty="0">
                        <a:solidFill>
                          <a:schemeClr val="tx1"/>
                        </a:solidFill>
                        <a:latin typeface="华文新魏" panose="02010800040101010101" pitchFamily="2" charset="-122"/>
                        <a:ea typeface="华文新魏" panose="02010800040101010101" pitchFamily="2" charset="-122"/>
                        <a:cs typeface="+mn-cs"/>
                      </a:endParaRPr>
                    </a:p>
                  </a:txBody>
                  <a:tcPr marL="38576" marR="3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400" kern="1200" dirty="0">
                          <a:solidFill>
                            <a:schemeClr val="tx1"/>
                          </a:solidFill>
                          <a:latin typeface="华文新魏" panose="02010800040101010101" pitchFamily="2" charset="-122"/>
                          <a:ea typeface="华文新魏" panose="02010800040101010101" pitchFamily="2" charset="-122"/>
                          <a:cs typeface="+mn-cs"/>
                        </a:rPr>
                        <a:t>action</a:t>
                      </a:r>
                      <a:r>
                        <a:rPr lang="zh-CN" sz="2400" kern="1200" dirty="0">
                          <a:solidFill>
                            <a:schemeClr val="tx1"/>
                          </a:solidFill>
                          <a:latin typeface="华文新魏" panose="02010800040101010101" pitchFamily="2" charset="-122"/>
                          <a:ea typeface="华文新魏" panose="02010800040101010101" pitchFamily="2" charset="-122"/>
                          <a:cs typeface="+mn-cs"/>
                        </a:rPr>
                        <a:t>多为</a:t>
                      </a:r>
                      <a:r>
                        <a:rPr lang="en-US" sz="2400" kern="1200" dirty="0">
                          <a:solidFill>
                            <a:schemeClr val="tx1"/>
                          </a:solidFill>
                          <a:latin typeface="华文新魏" panose="02010800040101010101" pitchFamily="2" charset="-122"/>
                          <a:ea typeface="华文新魏" panose="02010800040101010101" pitchFamily="2" charset="-122"/>
                          <a:cs typeface="+mn-cs"/>
                        </a:rPr>
                        <a:t>2~4</a:t>
                      </a:r>
                      <a:r>
                        <a:rPr lang="zh-CN" sz="2400" kern="1200" dirty="0" smtClean="0">
                          <a:solidFill>
                            <a:schemeClr val="tx1"/>
                          </a:solidFill>
                          <a:latin typeface="华文新魏" panose="02010800040101010101" pitchFamily="2" charset="-122"/>
                          <a:ea typeface="华文新魏" panose="02010800040101010101" pitchFamily="2" charset="-122"/>
                          <a:cs typeface="+mn-cs"/>
                        </a:rPr>
                        <a:t>维连续</a:t>
                      </a:r>
                      <a:r>
                        <a:rPr lang="zh-CN" sz="2400" kern="1200" dirty="0">
                          <a:solidFill>
                            <a:schemeClr val="tx1"/>
                          </a:solidFill>
                          <a:latin typeface="华文新魏" panose="02010800040101010101" pitchFamily="2" charset="-122"/>
                          <a:ea typeface="华文新魏" panose="02010800040101010101" pitchFamily="2" charset="-122"/>
                          <a:cs typeface="+mn-cs"/>
                        </a:rPr>
                        <a:t>问题</a:t>
                      </a:r>
                    </a:p>
                  </a:txBody>
                  <a:tcPr marL="38576" marR="3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4486617"/>
                  </a:ext>
                </a:extLst>
              </a:tr>
              <a:tr h="761461">
                <a:tc>
                  <a:txBody>
                    <a:bodyPr/>
                    <a:lstStyle/>
                    <a:p>
                      <a:pPr algn="just">
                        <a:spcAft>
                          <a:spcPts val="0"/>
                        </a:spcAft>
                      </a:pPr>
                      <a:r>
                        <a:rPr lang="en-US" sz="2400" kern="1200" dirty="0">
                          <a:solidFill>
                            <a:schemeClr val="tx1"/>
                          </a:solidFill>
                          <a:latin typeface="华文新魏" panose="02010800040101010101" pitchFamily="2" charset="-122"/>
                          <a:ea typeface="华文新魏" panose="02010800040101010101" pitchFamily="2" charset="-122"/>
                          <a:cs typeface="+mn-cs"/>
                        </a:rPr>
                        <a:t>Classic control</a:t>
                      </a:r>
                      <a:endParaRPr lang="zh-CN" sz="2400" kern="1200" dirty="0">
                        <a:solidFill>
                          <a:schemeClr val="tx1"/>
                        </a:solidFill>
                        <a:latin typeface="华文新魏" panose="02010800040101010101" pitchFamily="2" charset="-122"/>
                        <a:ea typeface="华文新魏" panose="02010800040101010101" pitchFamily="2" charset="-122"/>
                        <a:cs typeface="+mn-cs"/>
                      </a:endParaRPr>
                    </a:p>
                  </a:txBody>
                  <a:tcPr marL="38576" marR="3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400" kern="1200" dirty="0">
                          <a:solidFill>
                            <a:schemeClr val="tx1"/>
                          </a:solidFill>
                          <a:latin typeface="华文新魏" panose="02010800040101010101" pitchFamily="2" charset="-122"/>
                          <a:ea typeface="华文新魏" panose="02010800040101010101" pitchFamily="2" charset="-122"/>
                          <a:cs typeface="+mn-cs"/>
                        </a:rPr>
                        <a:t>CartPole-v1 </a:t>
                      </a:r>
                      <a:endParaRPr lang="zh-CN" sz="2400" kern="1200" dirty="0">
                        <a:solidFill>
                          <a:schemeClr val="tx1"/>
                        </a:solidFill>
                        <a:latin typeface="华文新魏" panose="02010800040101010101" pitchFamily="2" charset="-122"/>
                        <a:ea typeface="华文新魏" panose="02010800040101010101" pitchFamily="2" charset="-122"/>
                        <a:cs typeface="+mn-cs"/>
                      </a:endParaRPr>
                    </a:p>
                    <a:p>
                      <a:pPr algn="just">
                        <a:spcAft>
                          <a:spcPts val="0"/>
                        </a:spcAft>
                      </a:pPr>
                      <a:r>
                        <a:rPr lang="en-US" sz="2400" kern="1200" dirty="0">
                          <a:solidFill>
                            <a:schemeClr val="tx1"/>
                          </a:solidFill>
                          <a:latin typeface="华文新魏" panose="02010800040101010101" pitchFamily="2" charset="-122"/>
                          <a:ea typeface="华文新魏" panose="02010800040101010101" pitchFamily="2" charset="-122"/>
                          <a:cs typeface="+mn-cs"/>
                        </a:rPr>
                        <a:t>MountainCar-v0</a:t>
                      </a:r>
                      <a:endParaRPr lang="zh-CN" sz="2400" kern="1200" dirty="0">
                        <a:solidFill>
                          <a:schemeClr val="tx1"/>
                        </a:solidFill>
                        <a:latin typeface="华文新魏" panose="02010800040101010101" pitchFamily="2" charset="-122"/>
                        <a:ea typeface="华文新魏" panose="02010800040101010101" pitchFamily="2" charset="-122"/>
                        <a:cs typeface="+mn-cs"/>
                      </a:endParaRPr>
                    </a:p>
                  </a:txBody>
                  <a:tcPr marL="38576" marR="3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400" kern="1200" dirty="0">
                          <a:solidFill>
                            <a:schemeClr val="tx1"/>
                          </a:solidFill>
                          <a:latin typeface="华文新魏" panose="02010800040101010101" pitchFamily="2" charset="-122"/>
                          <a:ea typeface="华文新魏" panose="02010800040101010101" pitchFamily="2" charset="-122"/>
                          <a:cs typeface="+mn-cs"/>
                        </a:rPr>
                        <a:t>Action</a:t>
                      </a:r>
                      <a:r>
                        <a:rPr lang="zh-CN" sz="2400" kern="1200" dirty="0">
                          <a:solidFill>
                            <a:schemeClr val="tx1"/>
                          </a:solidFill>
                          <a:latin typeface="华文新魏" panose="02010800040101010101" pitchFamily="2" charset="-122"/>
                          <a:ea typeface="华文新魏" panose="02010800040101010101" pitchFamily="2" charset="-122"/>
                          <a:cs typeface="+mn-cs"/>
                        </a:rPr>
                        <a:t>为</a:t>
                      </a:r>
                      <a:r>
                        <a:rPr lang="en-US" sz="2400" kern="1200" dirty="0">
                          <a:solidFill>
                            <a:schemeClr val="tx1"/>
                          </a:solidFill>
                          <a:latin typeface="华文新魏" panose="02010800040101010101" pitchFamily="2" charset="-122"/>
                          <a:ea typeface="华文新魏" panose="02010800040101010101" pitchFamily="2" charset="-122"/>
                          <a:cs typeface="+mn-cs"/>
                        </a:rPr>
                        <a:t>1~3</a:t>
                      </a:r>
                      <a:r>
                        <a:rPr lang="zh-CN" sz="2400" kern="1200" dirty="0">
                          <a:solidFill>
                            <a:schemeClr val="tx1"/>
                          </a:solidFill>
                          <a:latin typeface="华文新魏" panose="02010800040101010101" pitchFamily="2" charset="-122"/>
                          <a:ea typeface="华文新魏" panose="02010800040101010101" pitchFamily="2" charset="-122"/>
                          <a:cs typeface="+mn-cs"/>
                        </a:rPr>
                        <a:t>维低维离散问题</a:t>
                      </a:r>
                    </a:p>
                  </a:txBody>
                  <a:tcPr marL="38576" marR="3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169394"/>
                  </a:ext>
                </a:extLst>
              </a:tr>
            </a:tbl>
          </a:graphicData>
        </a:graphic>
      </p:graphicFrame>
      <p:sp>
        <p:nvSpPr>
          <p:cNvPr id="5" name="Rectangle 1"/>
          <p:cNvSpPr>
            <a:spLocks noChangeArrowheads="1"/>
          </p:cNvSpPr>
          <p:nvPr/>
        </p:nvSpPr>
        <p:spPr bwMode="auto">
          <a:xfrm>
            <a:off x="858396" y="1399626"/>
            <a:ext cx="4622732" cy="577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1435" tIns="25718" rIns="51435" bIns="2571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514350"/>
            <a:r>
              <a:rPr lang="en-US" altLang="zh-CN" sz="2400" dirty="0" smtClean="0">
                <a:latin typeface="华文新魏" panose="02010800040101010101" pitchFamily="2" charset="-122"/>
                <a:ea typeface="华文新魏" panose="02010800040101010101" pitchFamily="2" charset="-122"/>
              </a:rPr>
              <a:t>1</a:t>
            </a:r>
            <a:r>
              <a:rPr lang="zh-CN" altLang="en-US" sz="2400" dirty="0" smtClean="0">
                <a:latin typeface="华文新魏" panose="02010800040101010101" pitchFamily="2" charset="-122"/>
                <a:ea typeface="华文新魏" panose="02010800040101010101" pitchFamily="2" charset="-122"/>
              </a:rPr>
              <a:t> </a:t>
            </a:r>
            <a:r>
              <a:rPr lang="en-US" altLang="zh-CN" sz="2400" dirty="0" err="1" smtClean="0">
                <a:latin typeface="华文新魏" panose="02010800040101010101" pitchFamily="2" charset="-122"/>
                <a:ea typeface="华文新魏" panose="02010800040101010101" pitchFamily="2" charset="-122"/>
              </a:rPr>
              <a:t>openAI</a:t>
            </a:r>
            <a:r>
              <a:rPr lang="en-US" altLang="zh-CN" sz="2400" dirty="0" smtClean="0">
                <a:latin typeface="华文新魏" panose="02010800040101010101" pitchFamily="2" charset="-122"/>
                <a:ea typeface="华文新魏" panose="02010800040101010101" pitchFamily="2" charset="-122"/>
              </a:rPr>
              <a:t> gym</a:t>
            </a:r>
            <a:r>
              <a:rPr lang="zh-CN" altLang="en-US" sz="2400" dirty="0">
                <a:latin typeface="华文新魏" panose="02010800040101010101" pitchFamily="2" charset="-122"/>
                <a:ea typeface="华文新魏" panose="02010800040101010101" pitchFamily="2" charset="-122"/>
              </a:rPr>
              <a:t>环境总结</a:t>
            </a:r>
          </a:p>
          <a:p>
            <a:pPr defTabSz="514350"/>
            <a:endParaRPr lang="zh-CN" altLang="en-US" sz="1013" dirty="0"/>
          </a:p>
        </p:txBody>
      </p:sp>
      <p:sp>
        <p:nvSpPr>
          <p:cNvPr id="3" name="文本框 2"/>
          <p:cNvSpPr txBox="1"/>
          <p:nvPr/>
        </p:nvSpPr>
        <p:spPr>
          <a:xfrm>
            <a:off x="773052" y="5666605"/>
            <a:ext cx="3948546" cy="461665"/>
          </a:xfrm>
          <a:prstGeom prst="rect">
            <a:avLst/>
          </a:prstGeom>
          <a:noFill/>
        </p:spPr>
        <p:txBody>
          <a:bodyPr wrap="square" rtlCol="0">
            <a:spAutoFit/>
          </a:bodyPr>
          <a:lstStyle/>
          <a:p>
            <a:r>
              <a:rPr lang="en-US" altLang="zh-CN" sz="2400" dirty="0">
                <a:latin typeface="华文新魏" panose="02010800040101010101" pitchFamily="2" charset="-122"/>
                <a:ea typeface="华文新魏" panose="02010800040101010101" pitchFamily="2" charset="-122"/>
              </a:rPr>
              <a:t>3</a:t>
            </a:r>
            <a:r>
              <a:rPr lang="en-US" altLang="zh-CN" sz="2400" dirty="0" smtClean="0">
                <a:latin typeface="华文新魏" panose="02010800040101010101" pitchFamily="2" charset="-122"/>
                <a:ea typeface="华文新魏" panose="02010800040101010101" pitchFamily="2" charset="-122"/>
              </a:rPr>
              <a:t> </a:t>
            </a:r>
            <a:r>
              <a:rPr lang="zh-CN" altLang="en-US" sz="2400" dirty="0" smtClean="0">
                <a:latin typeface="华文新魏" panose="02010800040101010101" pitchFamily="2" charset="-122"/>
                <a:ea typeface="华文新魏" panose="02010800040101010101" pitchFamily="2" charset="-122"/>
              </a:rPr>
              <a:t>手动编写</a:t>
            </a:r>
            <a:r>
              <a:rPr lang="zh-CN" altLang="en-US" sz="2400" dirty="0">
                <a:latin typeface="华文新魏" panose="02010800040101010101" pitchFamily="2" charset="-122"/>
                <a:ea typeface="华文新魏" panose="02010800040101010101" pitchFamily="2" charset="-122"/>
              </a:rPr>
              <a:t>环境</a:t>
            </a:r>
          </a:p>
        </p:txBody>
      </p:sp>
      <p:sp>
        <p:nvSpPr>
          <p:cNvPr id="7" name="矩形 6"/>
          <p:cNvSpPr/>
          <p:nvPr/>
        </p:nvSpPr>
        <p:spPr>
          <a:xfrm>
            <a:off x="3398973" y="3204918"/>
            <a:ext cx="2500022" cy="35671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8" name="文本框 7"/>
          <p:cNvSpPr txBox="1"/>
          <p:nvPr/>
        </p:nvSpPr>
        <p:spPr>
          <a:xfrm>
            <a:off x="773052" y="6101909"/>
            <a:ext cx="8893462" cy="461665"/>
          </a:xfrm>
          <a:prstGeom prst="rect">
            <a:avLst/>
          </a:prstGeom>
          <a:noFill/>
        </p:spPr>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例如</a:t>
            </a:r>
            <a:r>
              <a:rPr lang="zh-CN" altLang="en-US" sz="2400" dirty="0" smtClean="0">
                <a:latin typeface="华文新魏" panose="02010800040101010101" pitchFamily="2" charset="-122"/>
                <a:ea typeface="华文新魏" panose="02010800040101010101" pitchFamily="2" charset="-122"/>
              </a:rPr>
              <a:t>这里</a:t>
            </a:r>
            <a:r>
              <a:rPr lang="zh-CN" altLang="en-US" sz="2400" dirty="0">
                <a:latin typeface="华文新魏" panose="02010800040101010101" pitchFamily="2" charset="-122"/>
                <a:ea typeface="华文新魏" panose="02010800040101010101" pitchFamily="2" charset="-122"/>
              </a:rPr>
              <a:t>手动</a:t>
            </a:r>
            <a:r>
              <a:rPr lang="zh-CN" altLang="en-US" sz="2400" dirty="0" smtClean="0">
                <a:latin typeface="华文新魏" panose="02010800040101010101" pitchFamily="2" charset="-122"/>
                <a:ea typeface="华文新魏" panose="02010800040101010101" pitchFamily="2" charset="-122"/>
              </a:rPr>
              <a:t>写</a:t>
            </a:r>
            <a:r>
              <a:rPr lang="en-US" altLang="zh-CN" sz="2400" dirty="0">
                <a:latin typeface="华文新魏" panose="02010800040101010101" pitchFamily="2" charset="-122"/>
                <a:ea typeface="华文新魏" panose="02010800040101010101" pitchFamily="2" charset="-122"/>
              </a:rPr>
              <a:t>Flappy bird</a:t>
            </a:r>
            <a:r>
              <a:rPr lang="zh-CN" altLang="en-US" sz="2400" dirty="0" smtClean="0">
                <a:latin typeface="华文新魏" panose="02010800040101010101" pitchFamily="2" charset="-122"/>
                <a:ea typeface="华文新魏" panose="02010800040101010101" pitchFamily="2" charset="-122"/>
              </a:rPr>
              <a:t>游戏、</a:t>
            </a:r>
            <a:r>
              <a:rPr lang="en-US" altLang="zh-CN" sz="2400" dirty="0" smtClean="0">
                <a:latin typeface="华文新魏" panose="02010800040101010101" pitchFamily="2" charset="-122"/>
                <a:ea typeface="华文新魏" panose="02010800040101010101" pitchFamily="2" charset="-122"/>
              </a:rPr>
              <a:t>SCAM</a:t>
            </a:r>
            <a:r>
              <a:rPr lang="zh-CN" altLang="en-US" sz="2400" dirty="0" smtClean="0">
                <a:latin typeface="华文新魏" panose="02010800040101010101" pitchFamily="2" charset="-122"/>
                <a:ea typeface="华文新魏" panose="02010800040101010101" pitchFamily="2" charset="-122"/>
              </a:rPr>
              <a:t>参数模拟的环境</a:t>
            </a:r>
            <a:endParaRPr lang="zh-CN" altLang="en-US" sz="2400" dirty="0">
              <a:latin typeface="华文新魏" panose="02010800040101010101" pitchFamily="2" charset="-122"/>
              <a:ea typeface="华文新魏" panose="02010800040101010101" pitchFamily="2" charset="-122"/>
            </a:endParaRPr>
          </a:p>
        </p:txBody>
      </p:sp>
      <p:sp>
        <p:nvSpPr>
          <p:cNvPr id="9" name="矩形 8"/>
          <p:cNvSpPr/>
          <p:nvPr/>
        </p:nvSpPr>
        <p:spPr>
          <a:xfrm>
            <a:off x="8870569" y="714666"/>
            <a:ext cx="2581790" cy="1606513"/>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华文新魏" panose="02010800040101010101" pitchFamily="2" charset="-122"/>
                <a:ea typeface="华文新魏" panose="02010800040101010101" pitchFamily="2" charset="-122"/>
              </a:rPr>
              <a:t>BipedalWalker-v2</a:t>
            </a:r>
          </a:p>
          <a:p>
            <a:pPr algn="ctr"/>
            <a:r>
              <a:rPr lang="en-US" altLang="zh-CN" sz="2400" dirty="0">
                <a:solidFill>
                  <a:schemeClr val="tx1"/>
                </a:solidFill>
                <a:latin typeface="华文新魏" panose="02010800040101010101" pitchFamily="2" charset="-122"/>
                <a:ea typeface="华文新魏" panose="02010800040101010101" pitchFamily="2" charset="-122"/>
              </a:rPr>
              <a:t>Action:4</a:t>
            </a:r>
          </a:p>
          <a:p>
            <a:pPr algn="ctr"/>
            <a:r>
              <a:rPr lang="en-US" altLang="zh-CN" sz="2400" dirty="0" smtClean="0">
                <a:solidFill>
                  <a:schemeClr val="tx1"/>
                </a:solidFill>
                <a:latin typeface="华文新魏" panose="02010800040101010101" pitchFamily="2" charset="-122"/>
                <a:ea typeface="华文新魏" panose="02010800040101010101" pitchFamily="2" charset="-122"/>
              </a:rPr>
              <a:t>Observation:24</a:t>
            </a:r>
            <a:endParaRPr lang="en-US" altLang="zh-CN" sz="2400" dirty="0">
              <a:solidFill>
                <a:schemeClr val="tx1"/>
              </a:solidFill>
              <a:latin typeface="华文新魏" panose="02010800040101010101" pitchFamily="2" charset="-122"/>
              <a:ea typeface="华文新魏" panose="02010800040101010101" pitchFamily="2" charset="-122"/>
            </a:endParaRPr>
          </a:p>
        </p:txBody>
      </p:sp>
      <p:sp>
        <p:nvSpPr>
          <p:cNvPr id="13" name="矩形 12"/>
          <p:cNvSpPr/>
          <p:nvPr/>
        </p:nvSpPr>
        <p:spPr>
          <a:xfrm>
            <a:off x="8870569" y="2694033"/>
            <a:ext cx="2581790" cy="173519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华文新魏" panose="02010800040101010101" pitchFamily="2" charset="-122"/>
                <a:ea typeface="华文新魏" panose="02010800040101010101" pitchFamily="2" charset="-122"/>
              </a:rPr>
              <a:t>Flappy bird</a:t>
            </a:r>
          </a:p>
          <a:p>
            <a:pPr algn="ctr"/>
            <a:r>
              <a:rPr lang="en-US" altLang="zh-CN" sz="2400" dirty="0">
                <a:solidFill>
                  <a:schemeClr val="tx1"/>
                </a:solidFill>
                <a:latin typeface="华文新魏" panose="02010800040101010101" pitchFamily="2" charset="-122"/>
                <a:ea typeface="华文新魏" panose="02010800040101010101" pitchFamily="2" charset="-122"/>
              </a:rPr>
              <a:t>Action:2</a:t>
            </a:r>
          </a:p>
          <a:p>
            <a:pPr algn="ctr"/>
            <a:r>
              <a:rPr lang="en-US" altLang="zh-CN" sz="2400" dirty="0" smtClean="0">
                <a:solidFill>
                  <a:schemeClr val="tx1"/>
                </a:solidFill>
                <a:latin typeface="华文新魏" panose="02010800040101010101" pitchFamily="2" charset="-122"/>
                <a:ea typeface="华文新魏" panose="02010800040101010101" pitchFamily="2" charset="-122"/>
              </a:rPr>
              <a:t>Observation:8</a:t>
            </a:r>
            <a:endParaRPr lang="en-US" altLang="zh-CN" sz="1013" kern="100" dirty="0">
              <a:latin typeface="等线" panose="02010600030101010101" pitchFamily="2" charset="-122"/>
              <a:cs typeface="Times New Roman" panose="02020603050405020304" pitchFamily="18" charset="0"/>
            </a:endParaRPr>
          </a:p>
          <a:p>
            <a:pPr algn="ctr"/>
            <a:r>
              <a:rPr lang="en-US" altLang="zh-CN" sz="1013" kern="100" dirty="0">
                <a:latin typeface="等线" panose="02010600030101010101" pitchFamily="2" charset="-122"/>
                <a:cs typeface="Times New Roman" panose="02020603050405020304" pitchFamily="18" charset="0"/>
              </a:rPr>
              <a:t> </a:t>
            </a:r>
            <a:endParaRPr lang="zh-CN" altLang="en-US" sz="1013" dirty="0"/>
          </a:p>
        </p:txBody>
      </p:sp>
      <p:sp>
        <p:nvSpPr>
          <p:cNvPr id="10" name="圆角矩形 9"/>
          <p:cNvSpPr/>
          <p:nvPr/>
        </p:nvSpPr>
        <p:spPr>
          <a:xfrm>
            <a:off x="211873" y="423746"/>
            <a:ext cx="2743200" cy="5348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400" dirty="0">
                <a:solidFill>
                  <a:schemeClr val="tx1"/>
                </a:solidFill>
                <a:latin typeface="华文新魏" panose="02010800040101010101" pitchFamily="2" charset="-122"/>
                <a:ea typeface="华文新魏" panose="02010800040101010101" pitchFamily="2" charset="-122"/>
              </a:rPr>
              <a:t>算法比较平台</a:t>
            </a:r>
          </a:p>
        </p:txBody>
      </p:sp>
      <p:sp>
        <p:nvSpPr>
          <p:cNvPr id="2" name="矩形 1"/>
          <p:cNvSpPr/>
          <p:nvPr/>
        </p:nvSpPr>
        <p:spPr>
          <a:xfrm>
            <a:off x="3997521" y="1433748"/>
            <a:ext cx="2313454" cy="338554"/>
          </a:xfrm>
          <a:prstGeom prst="rect">
            <a:avLst/>
          </a:prstGeom>
        </p:spPr>
        <p:txBody>
          <a:bodyPr wrap="none">
            <a:spAutoFit/>
          </a:bodyPr>
          <a:lstStyle/>
          <a:p>
            <a:r>
              <a:rPr lang="zh-CN" altLang="en-US" sz="1600" dirty="0">
                <a:latin typeface="+mj-ea"/>
                <a:ea typeface="+mj-ea"/>
              </a:rPr>
              <a:t>https://gym.openai.com/</a:t>
            </a:r>
          </a:p>
        </p:txBody>
      </p:sp>
      <p:sp>
        <p:nvSpPr>
          <p:cNvPr id="11" name="Rectangle 1"/>
          <p:cNvSpPr>
            <a:spLocks noChangeArrowheads="1"/>
          </p:cNvSpPr>
          <p:nvPr/>
        </p:nvSpPr>
        <p:spPr bwMode="auto">
          <a:xfrm>
            <a:off x="858395" y="5037783"/>
            <a:ext cx="7876371" cy="577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1435" tIns="25718" rIns="51435" bIns="2571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514350"/>
            <a:r>
              <a:rPr lang="en-US" altLang="zh-CN" sz="2400" dirty="0" smtClean="0">
                <a:latin typeface="华文新魏" panose="02010800040101010101" pitchFamily="2" charset="-122"/>
                <a:ea typeface="华文新魏" panose="02010800040101010101" pitchFamily="2" charset="-122"/>
              </a:rPr>
              <a:t>2</a:t>
            </a:r>
            <a:r>
              <a:rPr lang="zh-CN" altLang="en-US" sz="2400" dirty="0" smtClean="0">
                <a:latin typeface="华文新魏" panose="02010800040101010101" pitchFamily="2" charset="-122"/>
                <a:ea typeface="华文新魏" panose="02010800040101010101" pitchFamily="2" charset="-122"/>
              </a:rPr>
              <a:t> </a:t>
            </a:r>
            <a:r>
              <a:rPr lang="en-US" altLang="zh-CN" sz="2400" dirty="0" err="1">
                <a:latin typeface="华文新魏" panose="02010800040101010101" pitchFamily="2" charset="-122"/>
                <a:ea typeface="华文新魏" panose="02010800040101010101" pitchFamily="2" charset="-122"/>
              </a:rPr>
              <a:t>rllab</a:t>
            </a:r>
            <a:r>
              <a:rPr lang="en-US" altLang="zh-CN" sz="2400" dirty="0">
                <a:latin typeface="华文新魏" panose="02010800040101010101" pitchFamily="2" charset="-122"/>
                <a:ea typeface="华文新魏" panose="02010800040101010101" pitchFamily="2" charset="-122"/>
              </a:rPr>
              <a:t>, DeepMind Lab, TORCS, </a:t>
            </a:r>
            <a:r>
              <a:rPr lang="en-US" altLang="zh-CN" sz="2400" dirty="0" smtClean="0">
                <a:latin typeface="华文新魏" panose="02010800040101010101" pitchFamily="2" charset="-122"/>
                <a:ea typeface="华文新魏" panose="02010800040101010101" pitchFamily="2" charset="-122"/>
              </a:rPr>
              <a:t>PySC2</a:t>
            </a:r>
            <a:r>
              <a:rPr lang="zh-CN" altLang="en-US" sz="2400" dirty="0" smtClean="0">
                <a:latin typeface="华文新魏" panose="02010800040101010101" pitchFamily="2" charset="-122"/>
                <a:ea typeface="华文新魏" panose="02010800040101010101" pitchFamily="2" charset="-122"/>
              </a:rPr>
              <a:t>，</a:t>
            </a:r>
            <a:r>
              <a:rPr lang="en-US" altLang="zh-CN" sz="2400" dirty="0" smtClean="0">
                <a:latin typeface="华文新魏" panose="02010800040101010101" pitchFamily="2" charset="-122"/>
                <a:ea typeface="华文新魏" panose="02010800040101010101" pitchFamily="2" charset="-122"/>
              </a:rPr>
              <a:t>ELF</a:t>
            </a:r>
            <a:r>
              <a:rPr lang="zh-CN" altLang="en-US" sz="2400" dirty="0" smtClean="0">
                <a:latin typeface="华文新魏" panose="02010800040101010101" pitchFamily="2" charset="-122"/>
                <a:ea typeface="华文新魏" panose="02010800040101010101" pitchFamily="2" charset="-122"/>
              </a:rPr>
              <a:t>等环境库</a:t>
            </a:r>
          </a:p>
          <a:p>
            <a:pPr defTabSz="514350"/>
            <a:endParaRPr lang="zh-CN" altLang="en-US" sz="1013" dirty="0"/>
          </a:p>
        </p:txBody>
      </p:sp>
      <p:sp>
        <p:nvSpPr>
          <p:cNvPr id="12" name="矩形 11"/>
          <p:cNvSpPr/>
          <p:nvPr/>
        </p:nvSpPr>
        <p:spPr>
          <a:xfrm>
            <a:off x="8870569" y="4747331"/>
            <a:ext cx="2581790" cy="173519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华文新魏" panose="02010800040101010101" pitchFamily="2" charset="-122"/>
                <a:ea typeface="华文新魏" panose="02010800040101010101" pitchFamily="2" charset="-122"/>
              </a:rPr>
              <a:t>SCAM</a:t>
            </a:r>
            <a:endParaRPr lang="en-US" altLang="zh-CN" sz="2400" dirty="0">
              <a:solidFill>
                <a:schemeClr val="tx1"/>
              </a:solidFill>
              <a:latin typeface="华文新魏" panose="02010800040101010101" pitchFamily="2" charset="-122"/>
              <a:ea typeface="华文新魏" panose="02010800040101010101" pitchFamily="2" charset="-122"/>
            </a:endParaRPr>
          </a:p>
          <a:p>
            <a:pPr algn="ctr"/>
            <a:r>
              <a:rPr lang="en-US" altLang="zh-CN" sz="2400" dirty="0" smtClean="0">
                <a:solidFill>
                  <a:schemeClr val="tx1"/>
                </a:solidFill>
                <a:latin typeface="华文新魏" panose="02010800040101010101" pitchFamily="2" charset="-122"/>
                <a:ea typeface="华文新魏" panose="02010800040101010101" pitchFamily="2" charset="-122"/>
              </a:rPr>
              <a:t>Action:4</a:t>
            </a:r>
            <a:endParaRPr lang="en-US" altLang="zh-CN" sz="2400" dirty="0">
              <a:solidFill>
                <a:schemeClr val="tx1"/>
              </a:solidFill>
              <a:latin typeface="华文新魏" panose="02010800040101010101" pitchFamily="2" charset="-122"/>
              <a:ea typeface="华文新魏" panose="02010800040101010101" pitchFamily="2" charset="-122"/>
            </a:endParaRPr>
          </a:p>
          <a:p>
            <a:pPr algn="ctr"/>
            <a:r>
              <a:rPr lang="en-US" altLang="zh-CN" sz="2400" dirty="0" smtClean="0">
                <a:solidFill>
                  <a:schemeClr val="tx1"/>
                </a:solidFill>
                <a:latin typeface="华文新魏" panose="02010800040101010101" pitchFamily="2" charset="-122"/>
                <a:ea typeface="华文新魏" panose="02010800040101010101" pitchFamily="2" charset="-122"/>
              </a:rPr>
              <a:t>Observation:5</a:t>
            </a:r>
            <a:endParaRPr lang="en-US" altLang="zh-CN" sz="1013" kern="100" dirty="0">
              <a:latin typeface="等线" panose="02010600030101010101" pitchFamily="2" charset="-122"/>
              <a:cs typeface="Times New Roman" panose="02020603050405020304" pitchFamily="18" charset="0"/>
            </a:endParaRPr>
          </a:p>
          <a:p>
            <a:pPr algn="ctr"/>
            <a:r>
              <a:rPr lang="en-US" altLang="zh-CN" sz="1013" kern="100" dirty="0">
                <a:latin typeface="等线" panose="02010600030101010101" pitchFamily="2" charset="-122"/>
                <a:cs typeface="Times New Roman" panose="02020603050405020304" pitchFamily="18" charset="0"/>
              </a:rPr>
              <a:t> </a:t>
            </a:r>
            <a:endParaRPr lang="zh-CN" altLang="en-US" sz="1013" dirty="0"/>
          </a:p>
        </p:txBody>
      </p:sp>
    </p:spTree>
    <p:extLst>
      <p:ext uri="{BB962C8B-B14F-4D97-AF65-F5344CB8AC3E}">
        <p14:creationId xmlns:p14="http://schemas.microsoft.com/office/powerpoint/2010/main" val="37313255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TotalTime>
  <Words>2063</Words>
  <Application>Microsoft Office PowerPoint</Application>
  <PresentationFormat>宽屏</PresentationFormat>
  <Paragraphs>248</Paragraphs>
  <Slides>22</Slides>
  <Notes>8</Notes>
  <HiddenSlides>0</HiddenSlides>
  <MMClips>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等线</vt:lpstr>
      <vt:lpstr>等线 Light</vt:lpstr>
      <vt:lpstr>华文新魏</vt:lpstr>
      <vt:lpstr>Arial</vt:lpstr>
      <vt:lpstr>Cambria Math</vt:lpstr>
      <vt:lpstr>Segoe Print</vt:lpstr>
      <vt:lpstr>Times New Roman</vt:lpstr>
      <vt:lpstr>Office 主题​​</vt:lpstr>
      <vt:lpstr>基于强化学习的实时参数优化</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 very much</vt:lpstr>
    </vt:vector>
  </TitlesOfParts>
  <Company>HuiFuPan.Com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强化学习中的进化策略</dc:title>
  <dc:creator>Admin</dc:creator>
  <cp:lastModifiedBy>Admin</cp:lastModifiedBy>
  <cp:revision>26</cp:revision>
  <dcterms:created xsi:type="dcterms:W3CDTF">2019-01-22T13:08:06Z</dcterms:created>
  <dcterms:modified xsi:type="dcterms:W3CDTF">2019-01-23T05:55:50Z</dcterms:modified>
</cp:coreProperties>
</file>